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8.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1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1.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6.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7.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18.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9.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0.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2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2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2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25.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26.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notesSlides/notesSlide27.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28.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29.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30.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31.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3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33.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4.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notesSlides/notesSlide35.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notesSlides/notesSlide36.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37.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38.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notesSlides/notesSlide39.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notesSlides/notesSlide40.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41.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notesSlides/notesSlide42.xml" ContentType="application/vnd.openxmlformats-officedocument.presentationml.notesSlide+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notesSlides/notesSlide43.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notesSlides/notesSlide44.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notesSlides/notesSlide45.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notesSlides/notesSlide46.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47.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48.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49.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notesSlides/notesSlide50.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notesSlides/notesSlide51.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notesSlides/notesSlide52.xml" ContentType="application/vnd.openxmlformats-officedocument.presentationml.notesSlide+xml"/>
  <Override PartName="/ppt/tags/tag219.xml" ContentType="application/vnd.openxmlformats-officedocument.presentationml.tags+xml"/>
  <Override PartName="/ppt/tags/tag220.xml" ContentType="application/vnd.openxmlformats-officedocument.presentationml.tags+xml"/>
  <Override PartName="/ppt/notesSlides/notesSlide53.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notesSlides/notesSlide54.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notesSlides/notesSlide55.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notesSlides/notesSlide56.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9"/>
  </p:notesMasterIdLst>
  <p:sldIdLst>
    <p:sldId id="256" r:id="rId2"/>
    <p:sldId id="261" r:id="rId3"/>
    <p:sldId id="356" r:id="rId4"/>
    <p:sldId id="325" r:id="rId5"/>
    <p:sldId id="327" r:id="rId6"/>
    <p:sldId id="326" r:id="rId7"/>
    <p:sldId id="354" r:id="rId8"/>
    <p:sldId id="262" r:id="rId9"/>
    <p:sldId id="313" r:id="rId10"/>
    <p:sldId id="314" r:id="rId11"/>
    <p:sldId id="315" r:id="rId12"/>
    <p:sldId id="316" r:id="rId13"/>
    <p:sldId id="317" r:id="rId14"/>
    <p:sldId id="302" r:id="rId15"/>
    <p:sldId id="267" r:id="rId16"/>
    <p:sldId id="299" r:id="rId17"/>
    <p:sldId id="300" r:id="rId18"/>
    <p:sldId id="269" r:id="rId19"/>
    <p:sldId id="270" r:id="rId20"/>
    <p:sldId id="337" r:id="rId21"/>
    <p:sldId id="272" r:id="rId22"/>
    <p:sldId id="334" r:id="rId23"/>
    <p:sldId id="273" r:id="rId24"/>
    <p:sldId id="338" r:id="rId25"/>
    <p:sldId id="330" r:id="rId26"/>
    <p:sldId id="357" r:id="rId27"/>
    <p:sldId id="321" r:id="rId28"/>
    <p:sldId id="280" r:id="rId29"/>
    <p:sldId id="333" r:id="rId30"/>
    <p:sldId id="329" r:id="rId31"/>
    <p:sldId id="322" r:id="rId32"/>
    <p:sldId id="320" r:id="rId33"/>
    <p:sldId id="282" r:id="rId34"/>
    <p:sldId id="283" r:id="rId35"/>
    <p:sldId id="342" r:id="rId36"/>
    <p:sldId id="284" r:id="rId37"/>
    <p:sldId id="323" r:id="rId38"/>
    <p:sldId id="360" r:id="rId39"/>
    <p:sldId id="336" r:id="rId40"/>
    <p:sldId id="285" r:id="rId41"/>
    <p:sldId id="286" r:id="rId42"/>
    <p:sldId id="361" r:id="rId43"/>
    <p:sldId id="355" r:id="rId44"/>
    <p:sldId id="307" r:id="rId45"/>
    <p:sldId id="341" r:id="rId46"/>
    <p:sldId id="309" r:id="rId47"/>
    <p:sldId id="358" r:id="rId48"/>
    <p:sldId id="349" r:id="rId49"/>
    <p:sldId id="352" r:id="rId50"/>
    <p:sldId id="346" r:id="rId51"/>
    <p:sldId id="344" r:id="rId52"/>
    <p:sldId id="345" r:id="rId53"/>
    <p:sldId id="298" r:id="rId54"/>
    <p:sldId id="347" r:id="rId55"/>
    <p:sldId id="297" r:id="rId56"/>
    <p:sldId id="295" r:id="rId57"/>
    <p:sldId id="359" r:id="rId58"/>
  </p:sldIdLst>
  <p:sldSz cx="12192000" cy="6858000"/>
  <p:notesSz cx="6858000" cy="9144000"/>
  <p:custDataLst>
    <p:tags r:id="rId6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55" autoAdjust="0"/>
    <p:restoredTop sz="94694"/>
  </p:normalViewPr>
  <p:slideViewPr>
    <p:cSldViewPr snapToGrid="0">
      <p:cViewPr varScale="1">
        <p:scale>
          <a:sx n="121" d="100"/>
          <a:sy n="121" d="100"/>
        </p:scale>
        <p:origin x="352"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fr-CA" smtClean="0"/>
              <a:t>20-02-18</a:t>
            </a:fld>
            <a:endParaRPr lang="fr-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Edit Master text styles</a:t>
            </a:r>
          </a:p>
          <a:p>
            <a:pPr lvl="1"/>
            <a:r>
              <a:rPr lang="fr-CA"/>
              <a:t>Second level</a:t>
            </a:r>
          </a:p>
          <a:p>
            <a:pPr lvl="2"/>
            <a:r>
              <a:rPr lang="fr-CA"/>
              <a:t>Third level</a:t>
            </a:r>
          </a:p>
          <a:p>
            <a:pPr lvl="3"/>
            <a:r>
              <a:rPr lang="fr-CA"/>
              <a:t>Fourth level</a:t>
            </a:r>
          </a:p>
          <a:p>
            <a:pPr lvl="4"/>
            <a:r>
              <a:rPr lang="fr-CA"/>
              <a:t>Fifth level</a:t>
            </a:r>
            <a:endParaRPr lang="fr-CA"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fr-CA" smtClean="0"/>
              <a:t>‹#›</a:t>
            </a:fld>
            <a:endParaRPr lang="fr-CA"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a:t>
            </a:fld>
            <a:endParaRPr lang="fr-CA" dirty="0"/>
          </a:p>
        </p:txBody>
      </p:sp>
    </p:spTree>
    <p:extLst>
      <p:ext uri="{BB962C8B-B14F-4D97-AF65-F5344CB8AC3E}">
        <p14:creationId xmlns:p14="http://schemas.microsoft.com/office/powerpoint/2010/main" val="1143852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10</a:t>
            </a:fld>
            <a:endParaRPr lang="fr-CA" dirty="0"/>
          </a:p>
        </p:txBody>
      </p:sp>
    </p:spTree>
    <p:extLst>
      <p:ext uri="{BB962C8B-B14F-4D97-AF65-F5344CB8AC3E}">
        <p14:creationId xmlns:p14="http://schemas.microsoft.com/office/powerpoint/2010/main" val="2441424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11</a:t>
            </a:fld>
            <a:endParaRPr lang="fr-CA" dirty="0"/>
          </a:p>
        </p:txBody>
      </p:sp>
    </p:spTree>
    <p:extLst>
      <p:ext uri="{BB962C8B-B14F-4D97-AF65-F5344CB8AC3E}">
        <p14:creationId xmlns:p14="http://schemas.microsoft.com/office/powerpoint/2010/main" val="1619086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12</a:t>
            </a:fld>
            <a:endParaRPr lang="fr-CA" dirty="0"/>
          </a:p>
        </p:txBody>
      </p:sp>
    </p:spTree>
    <p:extLst>
      <p:ext uri="{BB962C8B-B14F-4D97-AF65-F5344CB8AC3E}">
        <p14:creationId xmlns:p14="http://schemas.microsoft.com/office/powerpoint/2010/main" val="1663517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13</a:t>
            </a:fld>
            <a:endParaRPr lang="fr-CA" dirty="0"/>
          </a:p>
        </p:txBody>
      </p:sp>
    </p:spTree>
    <p:extLst>
      <p:ext uri="{BB962C8B-B14F-4D97-AF65-F5344CB8AC3E}">
        <p14:creationId xmlns:p14="http://schemas.microsoft.com/office/powerpoint/2010/main" val="387679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14</a:t>
            </a:fld>
            <a:endParaRPr lang="fr-CA" dirty="0"/>
          </a:p>
        </p:txBody>
      </p:sp>
    </p:spTree>
    <p:extLst>
      <p:ext uri="{BB962C8B-B14F-4D97-AF65-F5344CB8AC3E}">
        <p14:creationId xmlns:p14="http://schemas.microsoft.com/office/powerpoint/2010/main" val="2347712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15</a:t>
            </a:fld>
            <a:endParaRPr lang="fr-CA" dirty="0"/>
          </a:p>
        </p:txBody>
      </p:sp>
    </p:spTree>
    <p:extLst>
      <p:ext uri="{BB962C8B-B14F-4D97-AF65-F5344CB8AC3E}">
        <p14:creationId xmlns:p14="http://schemas.microsoft.com/office/powerpoint/2010/main" val="1627206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16</a:t>
            </a:fld>
            <a:endParaRPr lang="fr-CA" dirty="0"/>
          </a:p>
        </p:txBody>
      </p:sp>
    </p:spTree>
    <p:extLst>
      <p:ext uri="{BB962C8B-B14F-4D97-AF65-F5344CB8AC3E}">
        <p14:creationId xmlns:p14="http://schemas.microsoft.com/office/powerpoint/2010/main" val="4256474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17</a:t>
            </a:fld>
            <a:endParaRPr lang="fr-CA" dirty="0"/>
          </a:p>
        </p:txBody>
      </p:sp>
    </p:spTree>
    <p:extLst>
      <p:ext uri="{BB962C8B-B14F-4D97-AF65-F5344CB8AC3E}">
        <p14:creationId xmlns:p14="http://schemas.microsoft.com/office/powerpoint/2010/main" val="1896762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18</a:t>
            </a:fld>
            <a:endParaRPr lang="fr-CA" dirty="0"/>
          </a:p>
        </p:txBody>
      </p:sp>
    </p:spTree>
    <p:extLst>
      <p:ext uri="{BB962C8B-B14F-4D97-AF65-F5344CB8AC3E}">
        <p14:creationId xmlns:p14="http://schemas.microsoft.com/office/powerpoint/2010/main" val="814653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19</a:t>
            </a:fld>
            <a:endParaRPr lang="fr-CA" dirty="0"/>
          </a:p>
        </p:txBody>
      </p:sp>
    </p:spTree>
    <p:extLst>
      <p:ext uri="{BB962C8B-B14F-4D97-AF65-F5344CB8AC3E}">
        <p14:creationId xmlns:p14="http://schemas.microsoft.com/office/powerpoint/2010/main" val="236628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a:t>
            </a:fld>
            <a:endParaRPr lang="fr-CA" dirty="0"/>
          </a:p>
        </p:txBody>
      </p:sp>
    </p:spTree>
    <p:extLst>
      <p:ext uri="{BB962C8B-B14F-4D97-AF65-F5344CB8AC3E}">
        <p14:creationId xmlns:p14="http://schemas.microsoft.com/office/powerpoint/2010/main" val="228296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20</a:t>
            </a:fld>
            <a:endParaRPr lang="fr-CA" dirty="0"/>
          </a:p>
        </p:txBody>
      </p:sp>
    </p:spTree>
    <p:extLst>
      <p:ext uri="{BB962C8B-B14F-4D97-AF65-F5344CB8AC3E}">
        <p14:creationId xmlns:p14="http://schemas.microsoft.com/office/powerpoint/2010/main" val="1665264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21</a:t>
            </a:fld>
            <a:endParaRPr lang="fr-CA" dirty="0"/>
          </a:p>
        </p:txBody>
      </p:sp>
    </p:spTree>
    <p:extLst>
      <p:ext uri="{BB962C8B-B14F-4D97-AF65-F5344CB8AC3E}">
        <p14:creationId xmlns:p14="http://schemas.microsoft.com/office/powerpoint/2010/main" val="3716638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22</a:t>
            </a:fld>
            <a:endParaRPr lang="fr-CA" dirty="0"/>
          </a:p>
        </p:txBody>
      </p:sp>
    </p:spTree>
    <p:extLst>
      <p:ext uri="{BB962C8B-B14F-4D97-AF65-F5344CB8AC3E}">
        <p14:creationId xmlns:p14="http://schemas.microsoft.com/office/powerpoint/2010/main" val="4722516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23</a:t>
            </a:fld>
            <a:endParaRPr lang="fr-CA" dirty="0"/>
          </a:p>
        </p:txBody>
      </p:sp>
    </p:spTree>
    <p:extLst>
      <p:ext uri="{BB962C8B-B14F-4D97-AF65-F5344CB8AC3E}">
        <p14:creationId xmlns:p14="http://schemas.microsoft.com/office/powerpoint/2010/main" val="1218077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24</a:t>
            </a:fld>
            <a:endParaRPr lang="fr-CA" dirty="0"/>
          </a:p>
        </p:txBody>
      </p:sp>
    </p:spTree>
    <p:extLst>
      <p:ext uri="{BB962C8B-B14F-4D97-AF65-F5344CB8AC3E}">
        <p14:creationId xmlns:p14="http://schemas.microsoft.com/office/powerpoint/2010/main" val="1713643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25</a:t>
            </a:fld>
            <a:endParaRPr lang="fr-CA" dirty="0"/>
          </a:p>
        </p:txBody>
      </p:sp>
    </p:spTree>
    <p:extLst>
      <p:ext uri="{BB962C8B-B14F-4D97-AF65-F5344CB8AC3E}">
        <p14:creationId xmlns:p14="http://schemas.microsoft.com/office/powerpoint/2010/main" val="2601305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26</a:t>
            </a:fld>
            <a:endParaRPr lang="fr-CA" dirty="0"/>
          </a:p>
        </p:txBody>
      </p:sp>
    </p:spTree>
    <p:extLst>
      <p:ext uri="{BB962C8B-B14F-4D97-AF65-F5344CB8AC3E}">
        <p14:creationId xmlns:p14="http://schemas.microsoft.com/office/powerpoint/2010/main" val="575329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27</a:t>
            </a:fld>
            <a:endParaRPr lang="fr-CA" dirty="0"/>
          </a:p>
        </p:txBody>
      </p:sp>
    </p:spTree>
    <p:extLst>
      <p:ext uri="{BB962C8B-B14F-4D97-AF65-F5344CB8AC3E}">
        <p14:creationId xmlns:p14="http://schemas.microsoft.com/office/powerpoint/2010/main" val="1021079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28</a:t>
            </a:fld>
            <a:endParaRPr lang="fr-CA" dirty="0"/>
          </a:p>
        </p:txBody>
      </p:sp>
    </p:spTree>
    <p:extLst>
      <p:ext uri="{BB962C8B-B14F-4D97-AF65-F5344CB8AC3E}">
        <p14:creationId xmlns:p14="http://schemas.microsoft.com/office/powerpoint/2010/main" val="4254746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29</a:t>
            </a:fld>
            <a:endParaRPr lang="fr-CA" dirty="0"/>
          </a:p>
        </p:txBody>
      </p:sp>
    </p:spTree>
    <p:extLst>
      <p:ext uri="{BB962C8B-B14F-4D97-AF65-F5344CB8AC3E}">
        <p14:creationId xmlns:p14="http://schemas.microsoft.com/office/powerpoint/2010/main" val="332780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a:t>
            </a:fld>
            <a:endParaRPr lang="fr-CA" dirty="0"/>
          </a:p>
        </p:txBody>
      </p:sp>
    </p:spTree>
    <p:extLst>
      <p:ext uri="{BB962C8B-B14F-4D97-AF65-F5344CB8AC3E}">
        <p14:creationId xmlns:p14="http://schemas.microsoft.com/office/powerpoint/2010/main" val="3465304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30</a:t>
            </a:fld>
            <a:endParaRPr lang="fr-CA" dirty="0"/>
          </a:p>
        </p:txBody>
      </p:sp>
    </p:spTree>
    <p:extLst>
      <p:ext uri="{BB962C8B-B14F-4D97-AF65-F5344CB8AC3E}">
        <p14:creationId xmlns:p14="http://schemas.microsoft.com/office/powerpoint/2010/main" val="1175562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31</a:t>
            </a:fld>
            <a:endParaRPr lang="fr-CA" dirty="0"/>
          </a:p>
        </p:txBody>
      </p:sp>
    </p:spTree>
    <p:extLst>
      <p:ext uri="{BB962C8B-B14F-4D97-AF65-F5344CB8AC3E}">
        <p14:creationId xmlns:p14="http://schemas.microsoft.com/office/powerpoint/2010/main" val="2534412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32</a:t>
            </a:fld>
            <a:endParaRPr lang="fr-CA" dirty="0"/>
          </a:p>
        </p:txBody>
      </p:sp>
    </p:spTree>
    <p:extLst>
      <p:ext uri="{BB962C8B-B14F-4D97-AF65-F5344CB8AC3E}">
        <p14:creationId xmlns:p14="http://schemas.microsoft.com/office/powerpoint/2010/main" val="4004998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33</a:t>
            </a:fld>
            <a:endParaRPr lang="fr-CA" dirty="0"/>
          </a:p>
        </p:txBody>
      </p:sp>
    </p:spTree>
    <p:extLst>
      <p:ext uri="{BB962C8B-B14F-4D97-AF65-F5344CB8AC3E}">
        <p14:creationId xmlns:p14="http://schemas.microsoft.com/office/powerpoint/2010/main" val="2642416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34</a:t>
            </a:fld>
            <a:endParaRPr lang="fr-CA" dirty="0"/>
          </a:p>
        </p:txBody>
      </p:sp>
    </p:spTree>
    <p:extLst>
      <p:ext uri="{BB962C8B-B14F-4D97-AF65-F5344CB8AC3E}">
        <p14:creationId xmlns:p14="http://schemas.microsoft.com/office/powerpoint/2010/main" val="4012882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35</a:t>
            </a:fld>
            <a:endParaRPr lang="fr-CA" dirty="0"/>
          </a:p>
        </p:txBody>
      </p:sp>
    </p:spTree>
    <p:extLst>
      <p:ext uri="{BB962C8B-B14F-4D97-AF65-F5344CB8AC3E}">
        <p14:creationId xmlns:p14="http://schemas.microsoft.com/office/powerpoint/2010/main" val="578620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36</a:t>
            </a:fld>
            <a:endParaRPr lang="fr-CA" dirty="0"/>
          </a:p>
        </p:txBody>
      </p:sp>
    </p:spTree>
    <p:extLst>
      <p:ext uri="{BB962C8B-B14F-4D97-AF65-F5344CB8AC3E}">
        <p14:creationId xmlns:p14="http://schemas.microsoft.com/office/powerpoint/2010/main" val="156326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37</a:t>
            </a:fld>
            <a:endParaRPr lang="fr-CA" dirty="0"/>
          </a:p>
        </p:txBody>
      </p:sp>
    </p:spTree>
    <p:extLst>
      <p:ext uri="{BB962C8B-B14F-4D97-AF65-F5344CB8AC3E}">
        <p14:creationId xmlns:p14="http://schemas.microsoft.com/office/powerpoint/2010/main" val="296739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38</a:t>
            </a:fld>
            <a:endParaRPr lang="fr-CA" dirty="0"/>
          </a:p>
        </p:txBody>
      </p:sp>
    </p:spTree>
    <p:extLst>
      <p:ext uri="{BB962C8B-B14F-4D97-AF65-F5344CB8AC3E}">
        <p14:creationId xmlns:p14="http://schemas.microsoft.com/office/powerpoint/2010/main" val="1480302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39</a:t>
            </a:fld>
            <a:endParaRPr lang="fr-CA" dirty="0"/>
          </a:p>
        </p:txBody>
      </p:sp>
    </p:spTree>
    <p:extLst>
      <p:ext uri="{BB962C8B-B14F-4D97-AF65-F5344CB8AC3E}">
        <p14:creationId xmlns:p14="http://schemas.microsoft.com/office/powerpoint/2010/main" val="2781086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a:t>
            </a:fld>
            <a:endParaRPr lang="fr-CA" dirty="0"/>
          </a:p>
        </p:txBody>
      </p:sp>
    </p:spTree>
    <p:extLst>
      <p:ext uri="{BB962C8B-B14F-4D97-AF65-F5344CB8AC3E}">
        <p14:creationId xmlns:p14="http://schemas.microsoft.com/office/powerpoint/2010/main" val="21856474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40</a:t>
            </a:fld>
            <a:endParaRPr lang="fr-CA" dirty="0"/>
          </a:p>
        </p:txBody>
      </p:sp>
    </p:spTree>
    <p:extLst>
      <p:ext uri="{BB962C8B-B14F-4D97-AF65-F5344CB8AC3E}">
        <p14:creationId xmlns:p14="http://schemas.microsoft.com/office/powerpoint/2010/main" val="4116623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41</a:t>
            </a:fld>
            <a:endParaRPr lang="fr-CA" dirty="0"/>
          </a:p>
        </p:txBody>
      </p:sp>
    </p:spTree>
    <p:extLst>
      <p:ext uri="{BB962C8B-B14F-4D97-AF65-F5344CB8AC3E}">
        <p14:creationId xmlns:p14="http://schemas.microsoft.com/office/powerpoint/2010/main" val="1926659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42</a:t>
            </a:fld>
            <a:endParaRPr lang="fr-CA" dirty="0"/>
          </a:p>
        </p:txBody>
      </p:sp>
    </p:spTree>
    <p:extLst>
      <p:ext uri="{BB962C8B-B14F-4D97-AF65-F5344CB8AC3E}">
        <p14:creationId xmlns:p14="http://schemas.microsoft.com/office/powerpoint/2010/main" val="2161554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43</a:t>
            </a:fld>
            <a:endParaRPr lang="fr-CA" dirty="0"/>
          </a:p>
        </p:txBody>
      </p:sp>
    </p:spTree>
    <p:extLst>
      <p:ext uri="{BB962C8B-B14F-4D97-AF65-F5344CB8AC3E}">
        <p14:creationId xmlns:p14="http://schemas.microsoft.com/office/powerpoint/2010/main" val="2733872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44</a:t>
            </a:fld>
            <a:endParaRPr lang="fr-CA" dirty="0"/>
          </a:p>
        </p:txBody>
      </p:sp>
    </p:spTree>
    <p:extLst>
      <p:ext uri="{BB962C8B-B14F-4D97-AF65-F5344CB8AC3E}">
        <p14:creationId xmlns:p14="http://schemas.microsoft.com/office/powerpoint/2010/main" val="2236338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45</a:t>
            </a:fld>
            <a:endParaRPr lang="fr-CA" dirty="0"/>
          </a:p>
        </p:txBody>
      </p:sp>
    </p:spTree>
    <p:extLst>
      <p:ext uri="{BB962C8B-B14F-4D97-AF65-F5344CB8AC3E}">
        <p14:creationId xmlns:p14="http://schemas.microsoft.com/office/powerpoint/2010/main" val="3025439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46</a:t>
            </a:fld>
            <a:endParaRPr lang="fr-CA" dirty="0"/>
          </a:p>
        </p:txBody>
      </p:sp>
    </p:spTree>
    <p:extLst>
      <p:ext uri="{BB962C8B-B14F-4D97-AF65-F5344CB8AC3E}">
        <p14:creationId xmlns:p14="http://schemas.microsoft.com/office/powerpoint/2010/main" val="135390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47</a:t>
            </a:fld>
            <a:endParaRPr lang="fr-CA" dirty="0"/>
          </a:p>
        </p:txBody>
      </p:sp>
    </p:spTree>
    <p:extLst>
      <p:ext uri="{BB962C8B-B14F-4D97-AF65-F5344CB8AC3E}">
        <p14:creationId xmlns:p14="http://schemas.microsoft.com/office/powerpoint/2010/main" val="3662056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48</a:t>
            </a:fld>
            <a:endParaRPr lang="fr-CA" dirty="0"/>
          </a:p>
        </p:txBody>
      </p:sp>
    </p:spTree>
    <p:extLst>
      <p:ext uri="{BB962C8B-B14F-4D97-AF65-F5344CB8AC3E}">
        <p14:creationId xmlns:p14="http://schemas.microsoft.com/office/powerpoint/2010/main" val="15715617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49</a:t>
            </a:fld>
            <a:endParaRPr lang="fr-CA" dirty="0"/>
          </a:p>
        </p:txBody>
      </p:sp>
    </p:spTree>
    <p:extLst>
      <p:ext uri="{BB962C8B-B14F-4D97-AF65-F5344CB8AC3E}">
        <p14:creationId xmlns:p14="http://schemas.microsoft.com/office/powerpoint/2010/main" val="32307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5</a:t>
            </a:fld>
            <a:endParaRPr lang="fr-CA" dirty="0"/>
          </a:p>
        </p:txBody>
      </p:sp>
    </p:spTree>
    <p:extLst>
      <p:ext uri="{BB962C8B-B14F-4D97-AF65-F5344CB8AC3E}">
        <p14:creationId xmlns:p14="http://schemas.microsoft.com/office/powerpoint/2010/main" val="36616273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50</a:t>
            </a:fld>
            <a:endParaRPr lang="fr-CA" dirty="0"/>
          </a:p>
        </p:txBody>
      </p:sp>
    </p:spTree>
    <p:extLst>
      <p:ext uri="{BB962C8B-B14F-4D97-AF65-F5344CB8AC3E}">
        <p14:creationId xmlns:p14="http://schemas.microsoft.com/office/powerpoint/2010/main" val="2516561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51</a:t>
            </a:fld>
            <a:endParaRPr lang="fr-CA" dirty="0"/>
          </a:p>
        </p:txBody>
      </p:sp>
    </p:spTree>
    <p:extLst>
      <p:ext uri="{BB962C8B-B14F-4D97-AF65-F5344CB8AC3E}">
        <p14:creationId xmlns:p14="http://schemas.microsoft.com/office/powerpoint/2010/main" val="972314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52</a:t>
            </a:fld>
            <a:endParaRPr lang="fr-CA" dirty="0"/>
          </a:p>
        </p:txBody>
      </p:sp>
    </p:spTree>
    <p:extLst>
      <p:ext uri="{BB962C8B-B14F-4D97-AF65-F5344CB8AC3E}">
        <p14:creationId xmlns:p14="http://schemas.microsoft.com/office/powerpoint/2010/main" val="1063086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53</a:t>
            </a:fld>
            <a:endParaRPr lang="fr-CA" dirty="0"/>
          </a:p>
        </p:txBody>
      </p:sp>
    </p:spTree>
    <p:extLst>
      <p:ext uri="{BB962C8B-B14F-4D97-AF65-F5344CB8AC3E}">
        <p14:creationId xmlns:p14="http://schemas.microsoft.com/office/powerpoint/2010/main" val="2249795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54</a:t>
            </a:fld>
            <a:endParaRPr lang="fr-CA" dirty="0"/>
          </a:p>
        </p:txBody>
      </p:sp>
    </p:spTree>
    <p:extLst>
      <p:ext uri="{BB962C8B-B14F-4D97-AF65-F5344CB8AC3E}">
        <p14:creationId xmlns:p14="http://schemas.microsoft.com/office/powerpoint/2010/main" val="2800283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55</a:t>
            </a:fld>
            <a:endParaRPr lang="fr-CA" dirty="0"/>
          </a:p>
        </p:txBody>
      </p:sp>
    </p:spTree>
    <p:extLst>
      <p:ext uri="{BB962C8B-B14F-4D97-AF65-F5344CB8AC3E}">
        <p14:creationId xmlns:p14="http://schemas.microsoft.com/office/powerpoint/2010/main" val="30164043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56</a:t>
            </a:fld>
            <a:endParaRPr lang="fr-CA" dirty="0"/>
          </a:p>
        </p:txBody>
      </p:sp>
    </p:spTree>
    <p:extLst>
      <p:ext uri="{BB962C8B-B14F-4D97-AF65-F5344CB8AC3E}">
        <p14:creationId xmlns:p14="http://schemas.microsoft.com/office/powerpoint/2010/main" val="11511056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AE4137-9C57-4BE7-8509-9D67AAFC4A52}" type="slidenum">
              <a:rPr lang="fr-CA" smtClean="0"/>
              <a:t>57</a:t>
            </a:fld>
            <a:endParaRPr lang="fr-CA" dirty="0"/>
          </a:p>
        </p:txBody>
      </p:sp>
    </p:spTree>
    <p:extLst>
      <p:ext uri="{BB962C8B-B14F-4D97-AF65-F5344CB8AC3E}">
        <p14:creationId xmlns:p14="http://schemas.microsoft.com/office/powerpoint/2010/main" val="1593815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6</a:t>
            </a:fld>
            <a:endParaRPr lang="fr-CA" dirty="0"/>
          </a:p>
        </p:txBody>
      </p:sp>
    </p:spTree>
    <p:extLst>
      <p:ext uri="{BB962C8B-B14F-4D97-AF65-F5344CB8AC3E}">
        <p14:creationId xmlns:p14="http://schemas.microsoft.com/office/powerpoint/2010/main" val="3298945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7</a:t>
            </a:fld>
            <a:endParaRPr lang="fr-CA" dirty="0"/>
          </a:p>
        </p:txBody>
      </p:sp>
    </p:spTree>
    <p:extLst>
      <p:ext uri="{BB962C8B-B14F-4D97-AF65-F5344CB8AC3E}">
        <p14:creationId xmlns:p14="http://schemas.microsoft.com/office/powerpoint/2010/main" val="745562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8</a:t>
            </a:fld>
            <a:endParaRPr lang="fr-CA" dirty="0"/>
          </a:p>
        </p:txBody>
      </p:sp>
    </p:spTree>
    <p:extLst>
      <p:ext uri="{BB962C8B-B14F-4D97-AF65-F5344CB8AC3E}">
        <p14:creationId xmlns:p14="http://schemas.microsoft.com/office/powerpoint/2010/main" val="162021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fr-CA" smtClean="0"/>
              <a:t>9</a:t>
            </a:fld>
            <a:endParaRPr lang="fr-CA" dirty="0"/>
          </a:p>
        </p:txBody>
      </p:sp>
    </p:spTree>
    <p:extLst>
      <p:ext uri="{BB962C8B-B14F-4D97-AF65-F5344CB8AC3E}">
        <p14:creationId xmlns:p14="http://schemas.microsoft.com/office/powerpoint/2010/main" val="327944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CA"/>
              <a:t>Click to edit Master title style</a:t>
            </a:r>
            <a:endParaRPr lang="fr-CA"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fr-CA"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data-action-lab.com"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CA"/>
              <a:t>Click to edit Master title style</a:t>
            </a:r>
            <a:endParaRPr lang="fr-CA"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fr-CA"/>
              <a:t>Edit Master text styles</a:t>
            </a:r>
          </a:p>
          <a:p>
            <a:pPr lvl="1"/>
            <a:r>
              <a:rPr lang="fr-CA"/>
              <a:t>Second level</a:t>
            </a:r>
          </a:p>
          <a:p>
            <a:pPr lvl="2"/>
            <a:r>
              <a:rPr lang="fr-CA"/>
              <a:t>Third level</a:t>
            </a:r>
          </a:p>
          <a:p>
            <a:pPr lvl="3"/>
            <a:r>
              <a:rPr lang="fr-CA"/>
              <a:t>Fourth level</a:t>
            </a:r>
            <a:endParaRPr lang="fr-CA"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FF5D9608-6046-B74F-AD6B-B49AB843FA8C}"/>
              </a:ext>
            </a:extLst>
          </p:cNvPr>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18B58284-4A9F-8B47-93D9-EDA38991E4C1}"/>
              </a:ext>
            </a:extLst>
          </p:cNvPr>
          <p:cNvSpPr txBox="1"/>
          <p:nvPr userDrawn="1"/>
        </p:nvSpPr>
        <p:spPr>
          <a:xfrm>
            <a:off x="9037320" y="6407719"/>
            <a:ext cx="2377440" cy="369332"/>
          </a:xfrm>
          <a:prstGeom prst="rect">
            <a:avLst/>
          </a:prstGeom>
          <a:noFill/>
        </p:spPr>
        <p:txBody>
          <a:bodyPr wrap="square" rtlCol="0">
            <a:spAutoFit/>
          </a:bodyPr>
          <a:lstStyle/>
          <a:p>
            <a:pPr algn="r"/>
            <a:r>
              <a:rPr lang="fr-CA" dirty="0">
                <a:solidFill>
                  <a:srgbClr val="B3B3B3"/>
                </a:solidFill>
                <a:hlinkClick r:id="rId11">
                  <a:extLst>
                    <a:ext uri="{A12FA001-AC4F-418D-AE19-62706E023703}">
                      <ahyp:hlinkClr xmlns:ahyp="http://schemas.microsoft.com/office/drawing/2018/hyperlinkcolor" val="tx"/>
                    </a:ext>
                  </a:extLst>
                </a:hlinkClick>
              </a:rPr>
              <a:t>data-action-lab.com</a:t>
            </a:r>
            <a:endParaRPr lang="fr-CA" dirty="0">
              <a:solidFill>
                <a:srgbClr val="B3B3B3"/>
              </a:solidFill>
            </a:endParaRPr>
          </a:p>
        </p:txBody>
      </p:sp>
      <p:pic>
        <p:nvPicPr>
          <p:cNvPr id="12" name="Picture 11">
            <a:extLst>
              <a:ext uri="{FF2B5EF4-FFF2-40B4-BE49-F238E27FC236}">
                <a16:creationId xmlns:a16="http://schemas.microsoft.com/office/drawing/2014/main" id="{255F0095-7C28-464B-ADB0-DAA08066220C}"/>
              </a:ext>
            </a:extLst>
          </p:cNvPr>
          <p:cNvPicPr/>
          <p:nvPr userDrawn="1"/>
        </p:nvPicPr>
        <p:blipFill>
          <a:blip r:embed="rId12">
            <a:extLst>
              <a:ext uri="{28A0092B-C50C-407E-A947-70E740481C1C}">
                <a14:useLocalDpi xmlns:a14="http://schemas.microsoft.com/office/drawing/2010/main" val="0"/>
              </a:ext>
            </a:extLst>
          </a:blip>
          <a:stretch>
            <a:fillRect/>
          </a:stretch>
        </p:blipFill>
        <p:spPr>
          <a:xfrm>
            <a:off x="441840" y="6446926"/>
            <a:ext cx="4097020" cy="27394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9F570CF0-CF5C-BC4B-A83C-7775A895B95C}"/>
              </a:ext>
            </a:extLst>
          </p:cNvPr>
          <p:cNvPicPr>
            <a:picLocks noChangeAspect="1"/>
          </p:cNvPicPr>
          <p:nvPr userDrawn="1"/>
        </p:nvPicPr>
        <p:blipFill>
          <a:blip r:embed="rId13"/>
          <a:stretch>
            <a:fillRect/>
          </a:stretch>
        </p:blipFill>
        <p:spPr>
          <a:xfrm>
            <a:off x="4704913" y="6447099"/>
            <a:ext cx="787228" cy="273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10" Type="http://schemas.openxmlformats.org/officeDocument/2006/relationships/hyperlink" Target="data-action-lab.com" TargetMode="External"/><Relationship Id="rId4" Type="http://schemas.openxmlformats.org/officeDocument/2006/relationships/tags" Target="../tags/tag5.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0.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0.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notesSlide" Target="../notesSlides/notesSlide13.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slideLayout" Target="../slideLayouts/slideLayout2.xml"/><Relationship Id="rId5" Type="http://schemas.openxmlformats.org/officeDocument/2006/relationships/tags" Target="../tags/tag8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0.xml"/><Relationship Id="rId7" Type="http://schemas.openxmlformats.org/officeDocument/2006/relationships/notesSlide" Target="../notesSlides/notesSlide1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slideLayout" Target="../slideLayouts/slideLayout2.xml"/><Relationship Id="rId5" Type="http://schemas.openxmlformats.org/officeDocument/2006/relationships/tags" Target="../tags/tag92.xml"/><Relationship Id="rId10" Type="http://schemas.openxmlformats.org/officeDocument/2006/relationships/image" Target="../media/image12.png"/><Relationship Id="rId4" Type="http://schemas.openxmlformats.org/officeDocument/2006/relationships/tags" Target="../tags/tag91.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14.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15.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6.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slideLayout" Target="../slideLayouts/slideLayout2.xml"/><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tags" Target="../tags/tag118.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tags" Target="../tags/tag117.xml"/><Relationship Id="rId5" Type="http://schemas.openxmlformats.org/officeDocument/2006/relationships/tags" Target="../tags/tag111.xml"/><Relationship Id="rId10" Type="http://schemas.openxmlformats.org/officeDocument/2006/relationships/tags" Target="../tags/tag116.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7.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8.png"/><Relationship Id="rId5" Type="http://schemas.openxmlformats.org/officeDocument/2006/relationships/notesSlide" Target="../notesSlides/notesSlide22.xml"/><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tags" Target="../tags/tag125.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8.xml"/><Relationship Id="rId1" Type="http://schemas.openxmlformats.org/officeDocument/2006/relationships/tags" Target="../tags/tag127.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tags" Target="../tags/tag136.xml"/><Relationship Id="rId3" Type="http://schemas.openxmlformats.org/officeDocument/2006/relationships/tags" Target="../tags/tag131.xml"/><Relationship Id="rId7" Type="http://schemas.openxmlformats.org/officeDocument/2006/relationships/tags" Target="../tags/tag135.xml"/><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notesSlide" Target="../notesSlides/notesSlide25.xml"/><Relationship Id="rId5" Type="http://schemas.openxmlformats.org/officeDocument/2006/relationships/tags" Target="../tags/tag133.xml"/><Relationship Id="rId10" Type="http://schemas.openxmlformats.org/officeDocument/2006/relationships/slideLayout" Target="../slideLayouts/slideLayout2.xml"/><Relationship Id="rId4" Type="http://schemas.openxmlformats.org/officeDocument/2006/relationships/tags" Target="../tags/tag132.xml"/><Relationship Id="rId9" Type="http://schemas.openxmlformats.org/officeDocument/2006/relationships/tags" Target="../tags/tag137.xml"/></Relationships>
</file>

<file path=ppt/slides/_rels/slide26.xml.rels><?xml version="1.0" encoding="UTF-8" standalone="yes"?>
<Relationships xmlns="http://schemas.openxmlformats.org/package/2006/relationships"><Relationship Id="rId8" Type="http://schemas.openxmlformats.org/officeDocument/2006/relationships/tags" Target="../tags/tag145.xml"/><Relationship Id="rId3" Type="http://schemas.openxmlformats.org/officeDocument/2006/relationships/tags" Target="../tags/tag140.xml"/><Relationship Id="rId7" Type="http://schemas.openxmlformats.org/officeDocument/2006/relationships/tags" Target="../tags/tag144.xml"/><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6.emf"/><Relationship Id="rId5" Type="http://schemas.openxmlformats.org/officeDocument/2006/relationships/tags" Target="../tags/tag142.xml"/><Relationship Id="rId10" Type="http://schemas.openxmlformats.org/officeDocument/2006/relationships/notesSlide" Target="../notesSlides/notesSlide26.xml"/><Relationship Id="rId4" Type="http://schemas.openxmlformats.org/officeDocument/2006/relationships/tags" Target="../tags/tag141.xml"/><Relationship Id="rId9"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7.xml"/><Relationship Id="rId1" Type="http://schemas.openxmlformats.org/officeDocument/2006/relationships/tags" Target="../tags/tag146.xml"/><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19.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20.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5.xml"/><Relationship Id="rId1" Type="http://schemas.openxmlformats.org/officeDocument/2006/relationships/tags" Target="../tags/tag154.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21.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16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4.xml"/><Relationship Id="rId1" Type="http://schemas.openxmlformats.org/officeDocument/2006/relationships/tags" Target="../tags/tag163.xml"/><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hyperlink" Target="https://softwareengineering.stackexchange.com/questions/321534/what-json-structure-to-use-for-key-value-pairs" TargetMode="Externa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22.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19.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78.xml"/><Relationship Id="rId7" Type="http://schemas.openxmlformats.org/officeDocument/2006/relationships/image" Target="../media/image23.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tags" Target="../tags/tag179.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1.xml"/><Relationship Id="rId1" Type="http://schemas.openxmlformats.org/officeDocument/2006/relationships/tags" Target="../tags/tag180.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3.xml"/><Relationship Id="rId1" Type="http://schemas.openxmlformats.org/officeDocument/2006/relationships/tags" Target="../tags/tag182.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86.xml"/><Relationship Id="rId7" Type="http://schemas.openxmlformats.org/officeDocument/2006/relationships/notesSlide" Target="../notesSlides/notesSlide41.xml"/><Relationship Id="rId2" Type="http://schemas.openxmlformats.org/officeDocument/2006/relationships/tags" Target="../tags/tag185.xml"/><Relationship Id="rId1" Type="http://schemas.openxmlformats.org/officeDocument/2006/relationships/tags" Target="../tags/tag184.xml"/><Relationship Id="rId6" Type="http://schemas.openxmlformats.org/officeDocument/2006/relationships/slideLayout" Target="../slideLayouts/slideLayout2.xml"/><Relationship Id="rId5" Type="http://schemas.openxmlformats.org/officeDocument/2006/relationships/tags" Target="../tags/tag188.xml"/><Relationship Id="rId4" Type="http://schemas.openxmlformats.org/officeDocument/2006/relationships/tags" Target="../tags/tag187.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0.xml"/><Relationship Id="rId1" Type="http://schemas.openxmlformats.org/officeDocument/2006/relationships/tags" Target="../tags/tag189.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tags" Target="../tags/tag191.xml"/><Relationship Id="rId5" Type="http://schemas.openxmlformats.org/officeDocument/2006/relationships/notesSlide" Target="../notesSlides/notesSlide43.xml"/><Relationship Id="rId4"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5.xml"/><Relationship Id="rId1" Type="http://schemas.openxmlformats.org/officeDocument/2006/relationships/tags" Target="../tags/tag194.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7.xml"/><Relationship Id="rId1" Type="http://schemas.openxmlformats.org/officeDocument/2006/relationships/tags" Target="../tags/tag196.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9.xml"/><Relationship Id="rId1" Type="http://schemas.openxmlformats.org/officeDocument/2006/relationships/tags" Target="../tags/tag198.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tags" Target="../tags/tag202.xml"/><Relationship Id="rId7" Type="http://schemas.openxmlformats.org/officeDocument/2006/relationships/image" Target="../media/image27.png"/><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image" Target="../media/image26.emf"/><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205.xml"/><Relationship Id="rId7" Type="http://schemas.openxmlformats.org/officeDocument/2006/relationships/notesSlide" Target="../notesSlides/notesSlide48.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slideLayout" Target="../slideLayouts/slideLayout2.xml"/><Relationship Id="rId5" Type="http://schemas.openxmlformats.org/officeDocument/2006/relationships/tags" Target="../tags/tag207.xml"/><Relationship Id="rId10" Type="http://schemas.openxmlformats.org/officeDocument/2006/relationships/image" Target="../media/image28.emf"/><Relationship Id="rId4" Type="http://schemas.openxmlformats.org/officeDocument/2006/relationships/tags" Target="../tags/tag206.xml"/><Relationship Id="rId9"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notesSlide" Target="../notesSlides/notesSlide49.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slideLayout" Target="../slideLayouts/slideLayout2.xml"/><Relationship Id="rId5" Type="http://schemas.openxmlformats.org/officeDocument/2006/relationships/tags" Target="../tags/tag212.xml"/><Relationship Id="rId4" Type="http://schemas.openxmlformats.org/officeDocument/2006/relationships/tags" Target="../tags/tag211.xml"/></Relationships>
</file>

<file path=ppt/slides/_rels/slide5.xml.rels><?xml version="1.0" encoding="UTF-8" standalone="yes"?>
<Relationships xmlns="http://schemas.openxmlformats.org/package/2006/relationships"><Relationship Id="rId13" Type="http://schemas.openxmlformats.org/officeDocument/2006/relationships/tags" Target="../tags/tag26.xml"/><Relationship Id="rId18" Type="http://schemas.openxmlformats.org/officeDocument/2006/relationships/tags" Target="../tags/tag31.xml"/><Relationship Id="rId26" Type="http://schemas.openxmlformats.org/officeDocument/2006/relationships/tags" Target="../tags/tag39.xml"/><Relationship Id="rId39" Type="http://schemas.openxmlformats.org/officeDocument/2006/relationships/slideLayout" Target="../slideLayouts/slideLayout2.xml"/><Relationship Id="rId21" Type="http://schemas.openxmlformats.org/officeDocument/2006/relationships/tags" Target="../tags/tag34.xml"/><Relationship Id="rId34" Type="http://schemas.openxmlformats.org/officeDocument/2006/relationships/tags" Target="../tags/tag47.xml"/><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tags" Target="../tags/tag30.xml"/><Relationship Id="rId25" Type="http://schemas.openxmlformats.org/officeDocument/2006/relationships/tags" Target="../tags/tag38.xml"/><Relationship Id="rId33" Type="http://schemas.openxmlformats.org/officeDocument/2006/relationships/tags" Target="../tags/tag46.xml"/><Relationship Id="rId38" Type="http://schemas.openxmlformats.org/officeDocument/2006/relationships/tags" Target="../tags/tag51.xml"/><Relationship Id="rId2" Type="http://schemas.openxmlformats.org/officeDocument/2006/relationships/tags" Target="../tags/tag15.xml"/><Relationship Id="rId16" Type="http://schemas.openxmlformats.org/officeDocument/2006/relationships/tags" Target="../tags/tag29.xml"/><Relationship Id="rId20" Type="http://schemas.openxmlformats.org/officeDocument/2006/relationships/tags" Target="../tags/tag33.xml"/><Relationship Id="rId29" Type="http://schemas.openxmlformats.org/officeDocument/2006/relationships/tags" Target="../tags/tag42.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tags" Target="../tags/tag37.xml"/><Relationship Id="rId32" Type="http://schemas.openxmlformats.org/officeDocument/2006/relationships/tags" Target="../tags/tag45.xml"/><Relationship Id="rId37" Type="http://schemas.openxmlformats.org/officeDocument/2006/relationships/tags" Target="../tags/tag50.xml"/><Relationship Id="rId40" Type="http://schemas.openxmlformats.org/officeDocument/2006/relationships/notesSlide" Target="../notesSlides/notesSlide5.xml"/><Relationship Id="rId5" Type="http://schemas.openxmlformats.org/officeDocument/2006/relationships/tags" Target="../tags/tag18.xml"/><Relationship Id="rId15" Type="http://schemas.openxmlformats.org/officeDocument/2006/relationships/tags" Target="../tags/tag28.xml"/><Relationship Id="rId23" Type="http://schemas.openxmlformats.org/officeDocument/2006/relationships/tags" Target="../tags/tag36.xml"/><Relationship Id="rId28" Type="http://schemas.openxmlformats.org/officeDocument/2006/relationships/tags" Target="../tags/tag41.xml"/><Relationship Id="rId36" Type="http://schemas.openxmlformats.org/officeDocument/2006/relationships/tags" Target="../tags/tag49.xml"/><Relationship Id="rId10" Type="http://schemas.openxmlformats.org/officeDocument/2006/relationships/tags" Target="../tags/tag23.xml"/><Relationship Id="rId19" Type="http://schemas.openxmlformats.org/officeDocument/2006/relationships/tags" Target="../tags/tag32.xml"/><Relationship Id="rId31" Type="http://schemas.openxmlformats.org/officeDocument/2006/relationships/tags" Target="../tags/tag44.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tags" Target="../tags/tag27.xml"/><Relationship Id="rId22" Type="http://schemas.openxmlformats.org/officeDocument/2006/relationships/tags" Target="../tags/tag35.xml"/><Relationship Id="rId27" Type="http://schemas.openxmlformats.org/officeDocument/2006/relationships/tags" Target="../tags/tag40.xml"/><Relationship Id="rId30" Type="http://schemas.openxmlformats.org/officeDocument/2006/relationships/tags" Target="../tags/tag43.xml"/><Relationship Id="rId35" Type="http://schemas.openxmlformats.org/officeDocument/2006/relationships/tags" Target="../tags/tag48.xml"/><Relationship Id="rId8" Type="http://schemas.openxmlformats.org/officeDocument/2006/relationships/tags" Target="../tags/tag21.xml"/><Relationship Id="rId3" Type="http://schemas.openxmlformats.org/officeDocument/2006/relationships/tags" Target="../tags/tag1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4.xml"/><Relationship Id="rId1" Type="http://schemas.openxmlformats.org/officeDocument/2006/relationships/tags" Target="../tags/tag213.xml"/><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6.xml"/><Relationship Id="rId1" Type="http://schemas.openxmlformats.org/officeDocument/2006/relationships/tags" Target="../tags/tag215.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8.xml"/><Relationship Id="rId1" Type="http://schemas.openxmlformats.org/officeDocument/2006/relationships/tags" Target="../tags/tag217.xml"/><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0.xml"/><Relationship Id="rId1" Type="http://schemas.openxmlformats.org/officeDocument/2006/relationships/tags" Target="../tags/tag219.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2.xml"/><Relationship Id="rId1" Type="http://schemas.openxmlformats.org/officeDocument/2006/relationships/tags" Target="../tags/tag221.xml"/><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24.xml"/><Relationship Id="rId1" Type="http://schemas.openxmlformats.org/officeDocument/2006/relationships/tags" Target="../tags/tag223.xml"/><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8" Type="http://schemas.openxmlformats.org/officeDocument/2006/relationships/hyperlink" Target="https://upload.wikimedia.org/wikipedia/commons/9/98/Wikimedia_Servers-0051_10.jpg" TargetMode="External"/><Relationship Id="rId3" Type="http://schemas.openxmlformats.org/officeDocument/2006/relationships/slideLayout" Target="../slideLayouts/slideLayout2.xml"/><Relationship Id="rId7" Type="http://schemas.openxmlformats.org/officeDocument/2006/relationships/hyperlink" Target="https://commons.wikimedia.org/wiki/File:Infrared_Transceiver_Circuit.jpg" TargetMode="External"/><Relationship Id="rId12" Type="http://schemas.openxmlformats.org/officeDocument/2006/relationships/hyperlink" Target="https://commons.wikimedia.org/w/index.php?curid=1377588" TargetMode="External"/><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hyperlink" Target="https://commons.wikimedia.org/w/index.php?curid=6024833" TargetMode="External"/><Relationship Id="rId11" Type="http://schemas.openxmlformats.org/officeDocument/2006/relationships/hyperlink" Target="https://upload.wikimedia.org/wikipedia/commons/4/4a/Wikibase_Conceptual_Data_Model.png" TargetMode="External"/><Relationship Id="rId5" Type="http://schemas.openxmlformats.org/officeDocument/2006/relationships/hyperlink" Target="https://www.flaticon.com/free-icon/person-explaining-strategy-on-a-board-with-a-sketch_38792" TargetMode="External"/><Relationship Id="rId10" Type="http://schemas.openxmlformats.org/officeDocument/2006/relationships/hyperlink" Target="https://commons.wikimedia.org/w/index.php?curid=3155015" TargetMode="External"/><Relationship Id="rId4" Type="http://schemas.openxmlformats.org/officeDocument/2006/relationships/notesSlide" Target="../notesSlides/notesSlide56.xml"/><Relationship Id="rId9" Type="http://schemas.openxmlformats.org/officeDocument/2006/relationships/hyperlink" Target="https://commons.wikimedia.org/w/index.php?curid=64046994"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commons.wikimedia.org/w/index.php?curid=25698718" TargetMode="External"/><Relationship Id="rId3" Type="http://schemas.openxmlformats.org/officeDocument/2006/relationships/slideLayout" Target="../slideLayouts/slideLayout2.xml"/><Relationship Id="rId7" Type="http://schemas.openxmlformats.org/officeDocument/2006/relationships/hyperlink" Target="https://commons.wikimedia.org/w/index.php?curid=51482685" TargetMode="Externa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hyperlink" Target="https://commons.wikimedia.org/w/index.php?curid=7355297" TargetMode="External"/><Relationship Id="rId5" Type="http://schemas.openxmlformats.org/officeDocument/2006/relationships/hyperlink" Target="https://commons.wikimedia.org/wiki/File:Entity-Relationship_Model_(diagram).png" TargetMode="External"/><Relationship Id="rId4" Type="http://schemas.openxmlformats.org/officeDocument/2006/relationships/notesSlide" Target="../notesSlides/notesSlide57.xml"/><Relationship Id="rId9" Type="http://schemas.openxmlformats.org/officeDocument/2006/relationships/hyperlink" Target="https://commons.wikimedia.org/w/index.php?curid=4932717" TargetMode="External"/></Relationships>
</file>

<file path=ppt/slides/_rels/slide6.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6.emf"/><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notesSlide" Target="../notesSlides/notesSlide6.xml"/><Relationship Id="rId5" Type="http://schemas.openxmlformats.org/officeDocument/2006/relationships/tags" Target="../tags/tag56.xml"/><Relationship Id="rId10" Type="http://schemas.openxmlformats.org/officeDocument/2006/relationships/slideLayout" Target="../slideLayouts/slideLayout2.xml"/><Relationship Id="rId4" Type="http://schemas.openxmlformats.org/officeDocument/2006/relationships/tags" Target="../tags/tag55.xml"/><Relationship Id="rId9" Type="http://schemas.openxmlformats.org/officeDocument/2006/relationships/tags" Target="../tags/tag60.xml"/></Relationships>
</file>

<file path=ppt/slides/_rels/slide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63.xml"/><Relationship Id="rId7" Type="http://schemas.openxmlformats.org/officeDocument/2006/relationships/notesSlide" Target="../notesSlides/notesSlide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2.xml"/><Relationship Id="rId5" Type="http://schemas.openxmlformats.org/officeDocument/2006/relationships/tags" Target="../tags/tag65.xml"/><Relationship Id="rId10" Type="http://schemas.openxmlformats.org/officeDocument/2006/relationships/image" Target="../media/image8.png"/><Relationship Id="rId4" Type="http://schemas.openxmlformats.org/officeDocument/2006/relationships/tags" Target="../tags/tag64.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tags r:id="rId1"/>
            </p:custDataLst>
          </p:nvPr>
        </p:nvSpPr>
        <p:spPr>
          <a:xfrm>
            <a:off x="581192" y="1020431"/>
            <a:ext cx="7487044" cy="1475013"/>
          </a:xfrm>
        </p:spPr>
        <p:txBody>
          <a:bodyPr/>
          <a:lstStyle/>
          <a:p>
            <a:r>
              <a:rPr lang="fr-CA" dirty="0"/>
              <a:t>Architecture de données et de l’information</a:t>
            </a:r>
          </a:p>
        </p:txBody>
      </p:sp>
      <p:sp>
        <p:nvSpPr>
          <p:cNvPr id="3" name="Subtitle 2"/>
          <p:cNvSpPr>
            <a:spLocks noGrp="1"/>
          </p:cNvSpPr>
          <p:nvPr>
            <p:ph type="subTitle" idx="1"/>
            <p:custDataLst>
              <p:tags r:id="rId2"/>
            </p:custDataLst>
          </p:nvPr>
        </p:nvSpPr>
        <p:spPr/>
        <p:txBody>
          <a:bodyPr/>
          <a:lstStyle/>
          <a:p>
            <a:endParaRPr lang="en-US" dirty="0"/>
          </a:p>
        </p:txBody>
      </p:sp>
      <p:pic>
        <p:nvPicPr>
          <p:cNvPr id="4" name="Picture 3"/>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custDataLst>
              <p:tags r:id="rId5"/>
            </p:custDataLst>
          </p:nvPr>
        </p:nvSpPr>
        <p:spPr>
          <a:xfrm>
            <a:off x="9037320" y="6407719"/>
            <a:ext cx="2377440" cy="369332"/>
          </a:xfrm>
          <a:prstGeom prst="rect">
            <a:avLst/>
          </a:prstGeom>
          <a:noFill/>
        </p:spPr>
        <p:txBody>
          <a:bodyPr wrap="square" rtlCol="0">
            <a:spAutoFit/>
          </a:bodyPr>
          <a:lstStyle/>
          <a:p>
            <a:pPr algn="r"/>
            <a:r>
              <a:rPr lang="fr-CA" dirty="0">
                <a:hlinkClick r:id="rId10"/>
              </a:rPr>
              <a:t>data-action-lab.com</a:t>
            </a:r>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De quoi s’agit-il?</a:t>
            </a:r>
          </a:p>
        </p:txBody>
      </p:sp>
      <p:pic>
        <p:nvPicPr>
          <p:cNvPr id="3" name="Picture 2">
            <a:extLst>
              <a:ext uri="{FF2B5EF4-FFF2-40B4-BE49-F238E27FC236}">
                <a16:creationId xmlns:a16="http://schemas.microsoft.com/office/drawing/2014/main" id="{6E5091AC-D3DF-429C-A07B-49324AD22DFE}"/>
              </a:ext>
            </a:extLst>
          </p:cNvPr>
          <p:cNvPicPr>
            <a:picLocks noChangeAspect="1"/>
          </p:cNvPicPr>
          <p:nvPr>
            <p:custDataLst>
              <p:tags r:id="rId2"/>
            </p:custDataLst>
          </p:nvPr>
        </p:nvPicPr>
        <p:blipFill>
          <a:blip r:embed="rId5"/>
          <a:stretch>
            <a:fillRect/>
          </a:stretch>
        </p:blipFill>
        <p:spPr>
          <a:xfrm>
            <a:off x="4141475" y="2545682"/>
            <a:ext cx="3921104" cy="3005968"/>
          </a:xfrm>
          <a:prstGeom prst="rect">
            <a:avLst/>
          </a:prstGeom>
        </p:spPr>
      </p:pic>
    </p:spTree>
    <p:extLst>
      <p:ext uri="{BB962C8B-B14F-4D97-AF65-F5344CB8AC3E}">
        <p14:creationId xmlns:p14="http://schemas.microsoft.com/office/powerpoint/2010/main" val="192366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Motivations pour la collection</a:t>
            </a:r>
          </a:p>
        </p:txBody>
      </p:sp>
      <p:sp>
        <p:nvSpPr>
          <p:cNvPr id="3" name="Content Placeholder 2"/>
          <p:cNvSpPr>
            <a:spLocks noGrp="1"/>
          </p:cNvSpPr>
          <p:nvPr>
            <p:ph idx="1"/>
            <p:custDataLst>
              <p:tags r:id="rId2"/>
            </p:custDataLst>
          </p:nvPr>
        </p:nvSpPr>
        <p:spPr>
          <a:xfrm>
            <a:off x="581192" y="2012790"/>
            <a:ext cx="6560265" cy="4140767"/>
          </a:xfrm>
        </p:spPr>
        <p:txBody>
          <a:bodyPr/>
          <a:lstStyle/>
          <a:p>
            <a:r>
              <a:rPr lang="fr-CA" dirty="0"/>
              <a:t>Trois fonctions, historiquement :</a:t>
            </a:r>
          </a:p>
          <a:p>
            <a:pPr marL="342900" indent="-342900">
              <a:buFont typeface="Wingdings" charset="2"/>
              <a:buChar char="§"/>
            </a:pPr>
            <a:r>
              <a:rPr lang="fr-CA" dirty="0"/>
              <a:t>Tenue de dossiers (gestion des personnes et de la société!)</a:t>
            </a:r>
          </a:p>
          <a:p>
            <a:pPr marL="342900" indent="-342900">
              <a:buFont typeface="Wingdings" charset="2"/>
              <a:buChar char="§"/>
            </a:pPr>
            <a:r>
              <a:rPr lang="fr-CA" dirty="0"/>
              <a:t>Science - Nouvelles connaissances générales</a:t>
            </a:r>
          </a:p>
          <a:p>
            <a:pPr marL="342900" indent="-342900">
              <a:buFont typeface="Wingdings" charset="2"/>
              <a:buChar char="§"/>
            </a:pPr>
            <a:r>
              <a:rPr lang="fr-CA" dirty="0"/>
              <a:t>Renseignements - commerciaux, militaires, de police, sociaux? Au Canada? Personnel!</a:t>
            </a:r>
          </a:p>
        </p:txBody>
      </p:sp>
      <p:pic>
        <p:nvPicPr>
          <p:cNvPr id="4" name="Picture 3">
            <a:extLst>
              <a:ext uri="{FF2B5EF4-FFF2-40B4-BE49-F238E27FC236}">
                <a16:creationId xmlns:a16="http://schemas.microsoft.com/office/drawing/2014/main" id="{EE20BEC9-89D9-4379-92FB-984BAF21FE22}"/>
              </a:ext>
            </a:extLst>
          </p:cNvPr>
          <p:cNvPicPr>
            <a:picLocks noChangeAspect="1"/>
          </p:cNvPicPr>
          <p:nvPr>
            <p:custDataLst>
              <p:tags r:id="rId3"/>
            </p:custDataLst>
          </p:nvPr>
        </p:nvPicPr>
        <p:blipFill>
          <a:blip r:embed="rId6"/>
          <a:stretch>
            <a:fillRect/>
          </a:stretch>
        </p:blipFill>
        <p:spPr>
          <a:xfrm>
            <a:off x="7419433" y="2407692"/>
            <a:ext cx="4385214" cy="3557869"/>
          </a:xfrm>
          <a:prstGeom prst="rect">
            <a:avLst/>
          </a:prstGeom>
        </p:spPr>
      </p:pic>
    </p:spTree>
    <p:extLst>
      <p:ext uri="{BB962C8B-B14F-4D97-AF65-F5344CB8AC3E}">
        <p14:creationId xmlns:p14="http://schemas.microsoft.com/office/powerpoint/2010/main" val="195085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Motivations pour la collection</a:t>
            </a:r>
          </a:p>
        </p:txBody>
      </p:sp>
      <p:sp>
        <p:nvSpPr>
          <p:cNvPr id="3" name="Content Placeholder 2"/>
          <p:cNvSpPr>
            <a:spLocks noGrp="1"/>
          </p:cNvSpPr>
          <p:nvPr>
            <p:ph idx="1"/>
            <p:custDataLst>
              <p:tags r:id="rId2"/>
            </p:custDataLst>
          </p:nvPr>
        </p:nvSpPr>
        <p:spPr>
          <a:xfrm>
            <a:off x="581192" y="2012790"/>
            <a:ext cx="6560265" cy="4140767"/>
          </a:xfrm>
        </p:spPr>
        <p:txBody>
          <a:bodyPr/>
          <a:lstStyle/>
          <a:p>
            <a:r>
              <a:rPr lang="fr-CA" dirty="0"/>
              <a:t>Chacune de ces trois fonctions a traditionnellement utilisé des </a:t>
            </a:r>
            <a:r>
              <a:rPr lang="fr-CA" b="1" dirty="0"/>
              <a:t>sources</a:t>
            </a:r>
            <a:r>
              <a:rPr lang="fr-CA" dirty="0"/>
              <a:t> d’information différentes.</a:t>
            </a:r>
          </a:p>
          <a:p>
            <a:r>
              <a:rPr lang="fr-CA" dirty="0"/>
              <a:t>Elles ont recueilli </a:t>
            </a:r>
            <a:r>
              <a:rPr lang="fr-CA" b="1" dirty="0"/>
              <a:t>différents types de données</a:t>
            </a:r>
            <a:r>
              <a:rPr lang="fr-CA" dirty="0"/>
              <a:t>.</a:t>
            </a:r>
          </a:p>
          <a:p>
            <a:r>
              <a:rPr lang="fr-CA" dirty="0"/>
              <a:t>Elles ont aussi eu des </a:t>
            </a:r>
            <a:r>
              <a:rPr lang="fr-CA" b="1" dirty="0"/>
              <a:t>cultures de données</a:t>
            </a:r>
            <a:r>
              <a:rPr lang="fr-CA" dirty="0"/>
              <a:t> et des terminologies différentes!</a:t>
            </a:r>
          </a:p>
          <a:p>
            <a:r>
              <a:rPr lang="fr-CA" dirty="0"/>
              <a:t>En science des données (interdisciplinaire!), nous pouvons les rencontrer toutes dans le cadre d’un même projet.</a:t>
            </a:r>
          </a:p>
        </p:txBody>
      </p:sp>
      <p:pic>
        <p:nvPicPr>
          <p:cNvPr id="4" name="Picture 3">
            <a:extLst>
              <a:ext uri="{FF2B5EF4-FFF2-40B4-BE49-F238E27FC236}">
                <a16:creationId xmlns:a16="http://schemas.microsoft.com/office/drawing/2014/main" id="{A6FD1399-987C-4F92-9C20-D31BD7BAB2C5}"/>
              </a:ext>
            </a:extLst>
          </p:cNvPr>
          <p:cNvPicPr>
            <a:picLocks noChangeAspect="1"/>
          </p:cNvPicPr>
          <p:nvPr>
            <p:custDataLst>
              <p:tags r:id="rId3"/>
            </p:custDataLst>
          </p:nvPr>
        </p:nvPicPr>
        <p:blipFill>
          <a:blip r:embed="rId6"/>
          <a:stretch>
            <a:fillRect/>
          </a:stretch>
        </p:blipFill>
        <p:spPr>
          <a:xfrm>
            <a:off x="7419433" y="2407692"/>
            <a:ext cx="4385214" cy="3557869"/>
          </a:xfrm>
          <a:prstGeom prst="rect">
            <a:avLst/>
          </a:prstGeom>
        </p:spPr>
      </p:pic>
    </p:spTree>
    <p:extLst>
      <p:ext uri="{BB962C8B-B14F-4D97-AF65-F5344CB8AC3E}">
        <p14:creationId xmlns:p14="http://schemas.microsoft.com/office/powerpoint/2010/main" val="358231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Différentes cultures de données, différents termes</a:t>
            </a:r>
          </a:p>
        </p:txBody>
      </p:sp>
      <p:sp>
        <p:nvSpPr>
          <p:cNvPr id="3" name="Content Placeholder 2"/>
          <p:cNvSpPr>
            <a:spLocks noGrp="1"/>
          </p:cNvSpPr>
          <p:nvPr>
            <p:ph idx="1"/>
            <p:custDataLst>
              <p:tags r:id="rId2"/>
            </p:custDataLst>
          </p:nvPr>
        </p:nvSpPr>
        <p:spPr>
          <a:xfrm>
            <a:off x="483501" y="2111874"/>
            <a:ext cx="4322963" cy="3368433"/>
          </a:xfrm>
        </p:spPr>
        <p:txBody>
          <a:bodyPr>
            <a:normAutofit fontScale="85000" lnSpcReduction="10000"/>
          </a:bodyPr>
          <a:lstStyle/>
          <a:p>
            <a:r>
              <a:rPr lang="fr-CA" dirty="0"/>
              <a:t>Renseignements opérationnels :</a:t>
            </a:r>
          </a:p>
          <a:p>
            <a:pPr marL="342900" indent="-342900">
              <a:buFont typeface="Wingdings" charset="2"/>
              <a:buChar char="§"/>
            </a:pPr>
            <a:r>
              <a:rPr lang="fr-CA" dirty="0"/>
              <a:t>entrepôt de données + mini-entrepôt de données</a:t>
            </a:r>
          </a:p>
          <a:p>
            <a:pPr marL="342900" indent="-342900">
              <a:buFont typeface="Wingdings" charset="2"/>
              <a:buChar char="§"/>
            </a:pPr>
            <a:r>
              <a:rPr lang="fr-CA" dirty="0"/>
              <a:t>« dimension » de données (= ensemble de données)</a:t>
            </a:r>
          </a:p>
          <a:p>
            <a:pPr marL="342900" indent="-342900">
              <a:buFont typeface="Wingdings" charset="2"/>
              <a:buChar char="§"/>
            </a:pPr>
            <a:r>
              <a:rPr lang="fr-CA" dirty="0"/>
              <a:t>données hiérarchiques (tranches)</a:t>
            </a:r>
          </a:p>
          <a:p>
            <a:pPr marL="342900" indent="-342900">
              <a:buFont typeface="Wingdings" charset="2"/>
              <a:buChar char="§"/>
            </a:pPr>
            <a:r>
              <a:rPr lang="fr-CA" dirty="0"/>
              <a:t>élément de données</a:t>
            </a:r>
          </a:p>
          <a:p>
            <a:pPr marL="342900" indent="-342900">
              <a:buFont typeface="Wingdings" charset="2"/>
              <a:buChar char="§"/>
            </a:pPr>
            <a:r>
              <a:rPr lang="fr-CA" dirty="0"/>
              <a:t>tableau des dimensions + tableau des faits</a:t>
            </a:r>
          </a:p>
        </p:txBody>
      </p:sp>
      <p:sp>
        <p:nvSpPr>
          <p:cNvPr id="4" name="Content Placeholder 2"/>
          <p:cNvSpPr txBox="1">
            <a:spLocks/>
          </p:cNvSpPr>
          <p:nvPr>
            <p:custDataLst>
              <p:tags r:id="rId3"/>
            </p:custDataLst>
          </p:nvPr>
        </p:nvSpPr>
        <p:spPr>
          <a:xfrm>
            <a:off x="4992974" y="2012149"/>
            <a:ext cx="3037333" cy="3450480"/>
          </a:xfrm>
          <a:prstGeom prst="rect">
            <a:avLst/>
          </a:prstGeom>
        </p:spPr>
        <p:txBody>
          <a:bodyPr vert="horz" lIns="91440" tIns="45720" rIns="91440" bIns="45720" rtlCol="0" anchor="ctr">
            <a:normAutofit fontScale="925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Sciences/statistiques :</a:t>
            </a:r>
          </a:p>
          <a:p>
            <a:pPr marL="342900" indent="-342900">
              <a:buFont typeface="Wingdings" charset="2"/>
              <a:buChar char="§"/>
            </a:pPr>
            <a:r>
              <a:rPr lang="fr-CA" dirty="0"/>
              <a:t>données expérimentales</a:t>
            </a:r>
          </a:p>
          <a:p>
            <a:pPr marL="342900" indent="-342900">
              <a:buFont typeface="Wingdings" charset="2"/>
              <a:buChar char="§"/>
            </a:pPr>
            <a:r>
              <a:rPr lang="fr-CA" dirty="0"/>
              <a:t>essais</a:t>
            </a:r>
          </a:p>
          <a:p>
            <a:pPr marL="342900" indent="-342900">
              <a:buFont typeface="Wingdings" charset="2"/>
              <a:buChar char="§"/>
            </a:pPr>
            <a:r>
              <a:rPr lang="fr-CA" dirty="0"/>
              <a:t>participants</a:t>
            </a:r>
          </a:p>
          <a:p>
            <a:pPr marL="342900" indent="-342900">
              <a:buFont typeface="Wingdings" charset="2"/>
              <a:buChar char="§"/>
            </a:pPr>
            <a:r>
              <a:rPr lang="fr-CA" dirty="0"/>
              <a:t>variables</a:t>
            </a:r>
          </a:p>
          <a:p>
            <a:pPr marL="342900" indent="-342900">
              <a:buFont typeface="Wingdings" charset="2"/>
              <a:buChar char="§"/>
            </a:pPr>
            <a:r>
              <a:rPr lang="fr-CA" dirty="0"/>
              <a:t>corrélation</a:t>
            </a:r>
          </a:p>
        </p:txBody>
      </p:sp>
      <p:sp>
        <p:nvSpPr>
          <p:cNvPr id="5" name="Content Placeholder 2"/>
          <p:cNvSpPr txBox="1">
            <a:spLocks/>
          </p:cNvSpPr>
          <p:nvPr>
            <p:custDataLst>
              <p:tags r:id="rId4"/>
            </p:custDataLst>
          </p:nvPr>
        </p:nvSpPr>
        <p:spPr>
          <a:xfrm>
            <a:off x="8076142" y="2230617"/>
            <a:ext cx="3705548" cy="3317619"/>
          </a:xfrm>
          <a:prstGeom prst="rect">
            <a:avLst/>
          </a:prstGeom>
        </p:spPr>
        <p:txBody>
          <a:bodyPr vert="horz" lIns="91440" tIns="45720" rIns="91440" bIns="45720" rtlCol="0" anchor="ctr">
            <a:normAutofit fontScale="925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Gestion des documents :</a:t>
            </a:r>
          </a:p>
          <a:p>
            <a:pPr marL="342900" indent="-342900">
              <a:buFont typeface="Wingdings" charset="2"/>
              <a:buChar char="§"/>
            </a:pPr>
            <a:r>
              <a:rPr lang="fr-CA" dirty="0"/>
              <a:t>architecture de l’information</a:t>
            </a:r>
          </a:p>
          <a:p>
            <a:pPr marL="342900" indent="-342900">
              <a:buFont typeface="Wingdings" charset="2"/>
              <a:buChar char="§"/>
            </a:pPr>
            <a:r>
              <a:rPr lang="fr-CA" dirty="0"/>
              <a:t>plan de classement</a:t>
            </a:r>
          </a:p>
          <a:p>
            <a:pPr marL="342900" indent="-342900">
              <a:buFont typeface="Wingdings" charset="2"/>
              <a:buChar char="§"/>
            </a:pPr>
            <a:r>
              <a:rPr lang="fr-CA" dirty="0"/>
              <a:t>ressource d’information</a:t>
            </a:r>
          </a:p>
          <a:p>
            <a:pPr marL="342900" indent="-342900">
              <a:buFont typeface="Wingdings" charset="2"/>
              <a:buChar char="§"/>
            </a:pPr>
            <a:r>
              <a:rPr lang="fr-CA" dirty="0"/>
              <a:t>champ</a:t>
            </a:r>
          </a:p>
          <a:p>
            <a:pPr marL="342900" indent="-342900">
              <a:buFont typeface="Wingdings" charset="2"/>
              <a:buChar char="§"/>
            </a:pPr>
            <a:r>
              <a:rPr lang="fr-CA" dirty="0"/>
              <a:t>formulaire</a:t>
            </a:r>
          </a:p>
          <a:p>
            <a:pPr marL="342900" indent="-342900">
              <a:buFont typeface="Wingdings" charset="2"/>
              <a:buChar char="§"/>
            </a:pPr>
            <a:r>
              <a:rPr lang="fr-CA" dirty="0"/>
              <a:t>objet</a:t>
            </a:r>
          </a:p>
        </p:txBody>
      </p:sp>
      <p:cxnSp>
        <p:nvCxnSpPr>
          <p:cNvPr id="8" name="Straight Connector 7"/>
          <p:cNvCxnSpPr/>
          <p:nvPr>
            <p:custDataLst>
              <p:tags r:id="rId5"/>
            </p:custDataLst>
          </p:nvPr>
        </p:nvCxnSpPr>
        <p:spPr>
          <a:xfrm>
            <a:off x="4816888" y="1964562"/>
            <a:ext cx="0" cy="36655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custDataLst>
              <p:tags r:id="rId6"/>
            </p:custDataLst>
          </p:nvPr>
        </p:nvCxnSpPr>
        <p:spPr>
          <a:xfrm>
            <a:off x="7940948" y="1973214"/>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6" name="Left-Right Arrow 5"/>
          <p:cNvSpPr/>
          <p:nvPr>
            <p:custDataLst>
              <p:tags r:id="rId7"/>
            </p:custDataLst>
          </p:nvPr>
        </p:nvSpPr>
        <p:spPr>
          <a:xfrm>
            <a:off x="643921" y="5956863"/>
            <a:ext cx="10642567" cy="48298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CA" dirty="0"/>
              <a:t>Science des données</a:t>
            </a:r>
          </a:p>
        </p:txBody>
      </p:sp>
      <p:sp>
        <p:nvSpPr>
          <p:cNvPr id="7" name="TextBox 6"/>
          <p:cNvSpPr txBox="1"/>
          <p:nvPr>
            <p:custDataLst>
              <p:tags r:id="rId8"/>
            </p:custDataLst>
          </p:nvPr>
        </p:nvSpPr>
        <p:spPr>
          <a:xfrm>
            <a:off x="1985432" y="5652768"/>
            <a:ext cx="1013419" cy="369332"/>
          </a:xfrm>
          <a:prstGeom prst="rect">
            <a:avLst/>
          </a:prstGeom>
          <a:noFill/>
        </p:spPr>
        <p:txBody>
          <a:bodyPr wrap="none" rtlCol="0">
            <a:spAutoFit/>
          </a:bodyPr>
          <a:lstStyle/>
          <a:p>
            <a:r>
              <a:rPr lang="fr-CA" dirty="0">
                <a:latin typeface="Dagny OT"/>
                <a:cs typeface="Dagny OT"/>
              </a:rPr>
              <a:t>Données</a:t>
            </a:r>
          </a:p>
        </p:txBody>
      </p:sp>
      <p:sp>
        <p:nvSpPr>
          <p:cNvPr id="10" name="TextBox 9"/>
          <p:cNvSpPr txBox="1"/>
          <p:nvPr>
            <p:custDataLst>
              <p:tags r:id="rId9"/>
            </p:custDataLst>
          </p:nvPr>
        </p:nvSpPr>
        <p:spPr>
          <a:xfrm>
            <a:off x="5697274" y="5662060"/>
            <a:ext cx="1552028" cy="369332"/>
          </a:xfrm>
          <a:prstGeom prst="rect">
            <a:avLst/>
          </a:prstGeom>
          <a:noFill/>
        </p:spPr>
        <p:txBody>
          <a:bodyPr wrap="none" rtlCol="0">
            <a:spAutoFit/>
          </a:bodyPr>
          <a:lstStyle/>
          <a:p>
            <a:r>
              <a:rPr lang="fr-CA" dirty="0">
                <a:latin typeface="Dagny OT"/>
                <a:cs typeface="Dagny OT"/>
              </a:rPr>
              <a:t>Connaissances</a:t>
            </a:r>
          </a:p>
        </p:txBody>
      </p:sp>
      <p:sp>
        <p:nvSpPr>
          <p:cNvPr id="11" name="TextBox 10"/>
          <p:cNvSpPr txBox="1"/>
          <p:nvPr>
            <p:custDataLst>
              <p:tags r:id="rId10"/>
            </p:custDataLst>
          </p:nvPr>
        </p:nvSpPr>
        <p:spPr>
          <a:xfrm>
            <a:off x="8962012" y="5635580"/>
            <a:ext cx="1733423" cy="369332"/>
          </a:xfrm>
          <a:prstGeom prst="rect">
            <a:avLst/>
          </a:prstGeom>
          <a:noFill/>
        </p:spPr>
        <p:txBody>
          <a:bodyPr wrap="none" rtlCol="0">
            <a:spAutoFit/>
          </a:bodyPr>
          <a:lstStyle/>
          <a:p>
            <a:r>
              <a:rPr lang="fr-CA" dirty="0">
                <a:latin typeface="Dagny OT"/>
                <a:cs typeface="Dagny OT"/>
              </a:rPr>
              <a:t>Renseignements</a:t>
            </a:r>
          </a:p>
        </p:txBody>
      </p:sp>
    </p:spTree>
    <p:extLst>
      <p:ext uri="{BB962C8B-B14F-4D97-AF65-F5344CB8AC3E}">
        <p14:creationId xmlns:p14="http://schemas.microsoft.com/office/powerpoint/2010/main" val="21672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Quelques sources DE DONNÉES</a:t>
            </a:r>
          </a:p>
        </p:txBody>
      </p:sp>
      <p:sp>
        <p:nvSpPr>
          <p:cNvPr id="3" name="Content Placeholder 2"/>
          <p:cNvSpPr>
            <a:spLocks noGrp="1"/>
          </p:cNvSpPr>
          <p:nvPr>
            <p:ph idx="1"/>
            <p:custDataLst>
              <p:tags r:id="rId2"/>
            </p:custDataLst>
          </p:nvPr>
        </p:nvSpPr>
        <p:spPr/>
        <p:txBody>
          <a:bodyPr/>
          <a:lstStyle/>
          <a:p>
            <a:pPr marL="342900" indent="-342900">
              <a:buFont typeface="Wingdings" charset="2"/>
              <a:buChar char="§"/>
            </a:pPr>
            <a:r>
              <a:rPr lang="fr-CA" dirty="0"/>
              <a:t>comptes rendus des activités</a:t>
            </a:r>
          </a:p>
          <a:p>
            <a:pPr marL="342900" indent="-342900">
              <a:buFont typeface="Wingdings" charset="2"/>
              <a:buChar char="§"/>
            </a:pPr>
            <a:r>
              <a:rPr lang="fr-CA" dirty="0"/>
              <a:t>observations (scientifiques)</a:t>
            </a:r>
          </a:p>
          <a:p>
            <a:pPr marL="342900" indent="-342900">
              <a:buFont typeface="Wingdings" charset="2"/>
              <a:buChar char="§"/>
            </a:pPr>
            <a:r>
              <a:rPr lang="fr-CA" dirty="0"/>
              <a:t>capteurs + surveillance</a:t>
            </a:r>
          </a:p>
          <a:p>
            <a:pPr marL="342900" indent="-342900">
              <a:buFont typeface="Wingdings" charset="2"/>
              <a:buChar char="§"/>
            </a:pPr>
            <a:r>
              <a:rPr lang="fr-CA" dirty="0"/>
              <a:t>ordinateurs!</a:t>
            </a:r>
          </a:p>
        </p:txBody>
      </p:sp>
      <p:pic>
        <p:nvPicPr>
          <p:cNvPr id="4" name="Picture 3">
            <a:extLst>
              <a:ext uri="{FF2B5EF4-FFF2-40B4-BE49-F238E27FC236}">
                <a16:creationId xmlns:a16="http://schemas.microsoft.com/office/drawing/2014/main" id="{DFA20998-2046-4333-B3B9-C78A84F85786}"/>
              </a:ext>
            </a:extLst>
          </p:cNvPr>
          <p:cNvPicPr>
            <a:picLocks noChangeAspect="1"/>
          </p:cNvPicPr>
          <p:nvPr>
            <p:custDataLst>
              <p:tags r:id="rId3"/>
            </p:custDataLst>
          </p:nvPr>
        </p:nvPicPr>
        <p:blipFill>
          <a:blip r:embed="rId8"/>
          <a:stretch>
            <a:fillRect/>
          </a:stretch>
        </p:blipFill>
        <p:spPr>
          <a:xfrm>
            <a:off x="5049687" y="2270176"/>
            <a:ext cx="2055600" cy="1575849"/>
          </a:xfrm>
          <a:prstGeom prst="rect">
            <a:avLst/>
          </a:prstGeom>
        </p:spPr>
      </p:pic>
      <p:pic>
        <p:nvPicPr>
          <p:cNvPr id="5" name="Picture 4">
            <a:extLst>
              <a:ext uri="{FF2B5EF4-FFF2-40B4-BE49-F238E27FC236}">
                <a16:creationId xmlns:a16="http://schemas.microsoft.com/office/drawing/2014/main" id="{8C587490-524F-4442-BD00-85A06858B82A}"/>
              </a:ext>
            </a:extLst>
          </p:cNvPr>
          <p:cNvPicPr>
            <a:picLocks noChangeAspect="1"/>
          </p:cNvPicPr>
          <p:nvPr>
            <p:custDataLst>
              <p:tags r:id="rId4"/>
            </p:custDataLst>
          </p:nvPr>
        </p:nvPicPr>
        <p:blipFill>
          <a:blip r:embed="rId9"/>
          <a:stretch>
            <a:fillRect/>
          </a:stretch>
        </p:blipFill>
        <p:spPr>
          <a:xfrm>
            <a:off x="8504827" y="2379110"/>
            <a:ext cx="2067504" cy="3218416"/>
          </a:xfrm>
          <a:prstGeom prst="rect">
            <a:avLst/>
          </a:prstGeom>
        </p:spPr>
      </p:pic>
      <p:pic>
        <p:nvPicPr>
          <p:cNvPr id="6" name="Picture 5">
            <a:extLst>
              <a:ext uri="{FF2B5EF4-FFF2-40B4-BE49-F238E27FC236}">
                <a16:creationId xmlns:a16="http://schemas.microsoft.com/office/drawing/2014/main" id="{88324709-5233-4924-B4F4-4A7FF51F7812}"/>
              </a:ext>
            </a:extLst>
          </p:cNvPr>
          <p:cNvPicPr>
            <a:picLocks noChangeAspect="1"/>
          </p:cNvPicPr>
          <p:nvPr>
            <p:custDataLst>
              <p:tags r:id="rId5"/>
            </p:custDataLst>
          </p:nvPr>
        </p:nvPicPr>
        <p:blipFill>
          <a:blip r:embed="rId10"/>
          <a:stretch>
            <a:fillRect/>
          </a:stretch>
        </p:blipFill>
        <p:spPr>
          <a:xfrm>
            <a:off x="4395264" y="4206530"/>
            <a:ext cx="3447410" cy="1491005"/>
          </a:xfrm>
          <a:prstGeom prst="rect">
            <a:avLst/>
          </a:prstGeom>
        </p:spPr>
      </p:pic>
    </p:spTree>
    <p:extLst>
      <p:ext uri="{BB962C8B-B14F-4D97-AF65-F5344CB8AC3E}">
        <p14:creationId xmlns:p14="http://schemas.microsoft.com/office/powerpoint/2010/main" val="10689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Entrez dans le monde de la science informatique! Et de l’informatique!</a:t>
            </a:r>
          </a:p>
        </p:txBody>
      </p:sp>
      <p:sp>
        <p:nvSpPr>
          <p:cNvPr id="3" name="Content Placeholder 2"/>
          <p:cNvSpPr>
            <a:spLocks noGrp="1"/>
          </p:cNvSpPr>
          <p:nvPr>
            <p:ph idx="1"/>
            <p:custDataLst>
              <p:tags r:id="rId2"/>
            </p:custDataLst>
          </p:nvPr>
        </p:nvSpPr>
        <p:spPr>
          <a:xfrm>
            <a:off x="776576" y="2258650"/>
            <a:ext cx="6844173" cy="4140767"/>
          </a:xfrm>
        </p:spPr>
        <p:txBody>
          <a:bodyPr>
            <a:normAutofit lnSpcReduction="10000"/>
          </a:bodyPr>
          <a:lstStyle/>
          <a:p>
            <a:r>
              <a:rPr lang="fr-CA" dirty="0"/>
              <a:t>L’informatique (et les sciences de l’information) a son propre point de vue théorique </a:t>
            </a:r>
            <a:r>
              <a:rPr lang="fr-CA" b="1" dirty="0"/>
              <a:t>fondamental</a:t>
            </a:r>
            <a:r>
              <a:rPr lang="fr-CA" dirty="0"/>
              <a:t> sur les données et l’information.</a:t>
            </a:r>
          </a:p>
          <a:p>
            <a:r>
              <a:rPr lang="fr-CA" dirty="0"/>
              <a:t>Essentiellement, les ordinateurs fonctionnent avec des données  - des 1 et des 0 qui représentent des chiffres, des lettres, etc. - </a:t>
            </a:r>
            <a:r>
              <a:rPr lang="fr-CA" b="1" dirty="0"/>
              <a:t>les données deviennent numériques</a:t>
            </a:r>
            <a:r>
              <a:rPr lang="fr-CA" dirty="0"/>
              <a:t>.</a:t>
            </a:r>
          </a:p>
          <a:p>
            <a:r>
              <a:rPr lang="fr-CA" dirty="0"/>
              <a:t>De façon pragmatique, les données sont maintenant stockées sur des ordinateurs, et elles sont accessibles par l’intermédiaire de notre réseau informatique mondial.</a:t>
            </a:r>
          </a:p>
        </p:txBody>
      </p:sp>
      <p:pic>
        <p:nvPicPr>
          <p:cNvPr id="4" name="Picture 3">
            <a:extLst>
              <a:ext uri="{FF2B5EF4-FFF2-40B4-BE49-F238E27FC236}">
                <a16:creationId xmlns:a16="http://schemas.microsoft.com/office/drawing/2014/main" id="{982B2D67-0F16-41DD-86B4-6211E60D811F}"/>
              </a:ext>
            </a:extLst>
          </p:cNvPr>
          <p:cNvPicPr>
            <a:picLocks noChangeAspect="1"/>
          </p:cNvPicPr>
          <p:nvPr>
            <p:custDataLst>
              <p:tags r:id="rId3"/>
            </p:custDataLst>
          </p:nvPr>
        </p:nvPicPr>
        <p:blipFill>
          <a:blip r:embed="rId6"/>
          <a:stretch>
            <a:fillRect/>
          </a:stretch>
        </p:blipFill>
        <p:spPr>
          <a:xfrm>
            <a:off x="7829316" y="2714361"/>
            <a:ext cx="3949700" cy="2387600"/>
          </a:xfrm>
          <a:prstGeom prst="rect">
            <a:avLst/>
          </a:prstGeom>
        </p:spPr>
      </p:pic>
    </p:spTree>
    <p:extLst>
      <p:ext uri="{BB962C8B-B14F-4D97-AF65-F5344CB8AC3E}">
        <p14:creationId xmlns:p14="http://schemas.microsoft.com/office/powerpoint/2010/main" val="390464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Les données sont RÉELLES!</a:t>
            </a:r>
          </a:p>
        </p:txBody>
      </p:sp>
      <p:sp>
        <p:nvSpPr>
          <p:cNvPr id="3" name="Content Placeholder 2"/>
          <p:cNvSpPr>
            <a:spLocks noGrp="1"/>
          </p:cNvSpPr>
          <p:nvPr>
            <p:ph idx="1"/>
            <p:custDataLst>
              <p:tags r:id="rId2"/>
            </p:custDataLst>
          </p:nvPr>
        </p:nvSpPr>
        <p:spPr>
          <a:xfrm>
            <a:off x="438096" y="2180497"/>
            <a:ext cx="4945787" cy="3722706"/>
          </a:xfrm>
        </p:spPr>
        <p:txBody>
          <a:bodyPr/>
          <a:lstStyle/>
          <a:p>
            <a:pPr marL="342900" indent="-342900">
              <a:buFont typeface="Wingdings" charset="2"/>
              <a:buChar char="§"/>
            </a:pPr>
            <a:r>
              <a:rPr lang="fr-CA" dirty="0"/>
              <a:t>Les données sont une représentation, mais elles sont tout de même physiques!</a:t>
            </a:r>
          </a:p>
          <a:p>
            <a:pPr marL="342900" indent="-342900">
              <a:buFont typeface="Wingdings" charset="2"/>
              <a:buChar char="§"/>
            </a:pPr>
            <a:r>
              <a:rPr lang="fr-CA" dirty="0"/>
              <a:t>Les données ont des propriétés physiques - elles occupent un espace physique! Il faut de l’énergie pour travailler avec elles.</a:t>
            </a:r>
          </a:p>
        </p:txBody>
      </p:sp>
      <p:pic>
        <p:nvPicPr>
          <p:cNvPr id="4" name="Picture 3">
            <a:extLst>
              <a:ext uri="{FF2B5EF4-FFF2-40B4-BE49-F238E27FC236}">
                <a16:creationId xmlns:a16="http://schemas.microsoft.com/office/drawing/2014/main" id="{052FA9AB-0EB4-4AE5-ACB4-D3A841C61069}"/>
              </a:ext>
            </a:extLst>
          </p:cNvPr>
          <p:cNvPicPr>
            <a:picLocks noChangeAspect="1"/>
          </p:cNvPicPr>
          <p:nvPr>
            <p:custDataLst>
              <p:tags r:id="rId3"/>
            </p:custDataLst>
          </p:nvPr>
        </p:nvPicPr>
        <p:blipFill>
          <a:blip r:embed="rId6"/>
          <a:stretch>
            <a:fillRect/>
          </a:stretch>
        </p:blipFill>
        <p:spPr>
          <a:xfrm>
            <a:off x="5513603" y="1878293"/>
            <a:ext cx="6220054" cy="4146703"/>
          </a:xfrm>
          <a:prstGeom prst="rect">
            <a:avLst/>
          </a:prstGeom>
        </p:spPr>
      </p:pic>
    </p:spTree>
    <p:extLst>
      <p:ext uri="{BB962C8B-B14F-4D97-AF65-F5344CB8AC3E}">
        <p14:creationId xmlns:p14="http://schemas.microsoft.com/office/powerpoint/2010/main" val="189777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DÉGRADATION des données</a:t>
            </a:r>
          </a:p>
        </p:txBody>
      </p:sp>
      <p:sp>
        <p:nvSpPr>
          <p:cNvPr id="3" name="Content Placeholder 2"/>
          <p:cNvSpPr>
            <a:spLocks noGrp="1"/>
          </p:cNvSpPr>
          <p:nvPr>
            <p:ph idx="1"/>
            <p:custDataLst>
              <p:tags r:id="rId2"/>
            </p:custDataLst>
          </p:nvPr>
        </p:nvSpPr>
        <p:spPr>
          <a:xfrm>
            <a:off x="420211" y="1965834"/>
            <a:ext cx="8111730" cy="4140767"/>
          </a:xfrm>
        </p:spPr>
        <p:txBody>
          <a:bodyPr>
            <a:normAutofit fontScale="92500"/>
          </a:bodyPr>
          <a:lstStyle/>
          <a:p>
            <a:r>
              <a:rPr lang="fr-CA" dirty="0"/>
              <a:t>Les données vieillissent avec le temps - elles ont une durée de vie. </a:t>
            </a:r>
          </a:p>
          <a:p>
            <a:r>
              <a:rPr lang="fr-CA" dirty="0"/>
              <a:t>Nous utilisons les expressions « données pourries », « données en dégradation » :</a:t>
            </a:r>
          </a:p>
          <a:p>
            <a:pPr marL="342900" indent="-342900">
              <a:buFont typeface="Wingdings" charset="2"/>
              <a:buChar char="§"/>
            </a:pPr>
            <a:r>
              <a:rPr lang="fr-CA" b="1" dirty="0"/>
              <a:t>littéralement</a:t>
            </a:r>
            <a:r>
              <a:rPr lang="fr-CA" dirty="0"/>
              <a:t> - dans le sens où le support de stockage de données pourrait se dégrader;</a:t>
            </a:r>
          </a:p>
          <a:p>
            <a:pPr marL="342900" indent="-342900">
              <a:buFont typeface="Wingdings" charset="2"/>
              <a:buChar char="§"/>
            </a:pPr>
            <a:r>
              <a:rPr lang="fr-CA" b="1" dirty="0"/>
              <a:t>métaphoriquement</a:t>
            </a:r>
            <a:r>
              <a:rPr lang="fr-CA" dirty="0"/>
              <a:t> - lorsque les données ne </a:t>
            </a:r>
            <a:r>
              <a:rPr lang="fr-CA" b="1" dirty="0"/>
              <a:t>représentent</a:t>
            </a:r>
            <a:r>
              <a:rPr lang="fr-CA" dirty="0"/>
              <a:t> plus exactement les relations et les objets pertinents ou même lorsque ces objets n’existent plus de la même manière.</a:t>
            </a:r>
          </a:p>
          <a:p>
            <a:r>
              <a:rPr lang="fr-CA" dirty="0"/>
              <a:t>Vos données doivent être « fraîches », « actuelles », et non « périmées » (en fonction du contexte et du modèle!)</a:t>
            </a:r>
          </a:p>
        </p:txBody>
      </p:sp>
      <p:pic>
        <p:nvPicPr>
          <p:cNvPr id="4" name="Picture 3">
            <a:extLst>
              <a:ext uri="{FF2B5EF4-FFF2-40B4-BE49-F238E27FC236}">
                <a16:creationId xmlns:a16="http://schemas.microsoft.com/office/drawing/2014/main" id="{99E171AA-BB86-428A-8704-E9C3918150F8}"/>
              </a:ext>
            </a:extLst>
          </p:cNvPr>
          <p:cNvPicPr>
            <a:picLocks noChangeAspect="1"/>
          </p:cNvPicPr>
          <p:nvPr>
            <p:custDataLst>
              <p:tags r:id="rId3"/>
            </p:custDataLst>
          </p:nvPr>
        </p:nvPicPr>
        <p:blipFill>
          <a:blip r:embed="rId6"/>
          <a:stretch>
            <a:fillRect/>
          </a:stretch>
        </p:blipFill>
        <p:spPr>
          <a:xfrm>
            <a:off x="8746731" y="2044626"/>
            <a:ext cx="2933269" cy="3911025"/>
          </a:xfrm>
          <a:prstGeom prst="rect">
            <a:avLst/>
          </a:prstGeom>
        </p:spPr>
      </p:pic>
    </p:spTree>
    <p:extLst>
      <p:ext uri="{BB962C8B-B14F-4D97-AF65-F5344CB8AC3E}">
        <p14:creationId xmlns:p14="http://schemas.microsoft.com/office/powerpoint/2010/main" val="316190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Avant les données</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265474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Concepts de base</a:t>
            </a:r>
          </a:p>
        </p:txBody>
      </p:sp>
      <p:sp>
        <p:nvSpPr>
          <p:cNvPr id="5" name="Content Placeholder 4"/>
          <p:cNvSpPr>
            <a:spLocks noGrp="1"/>
          </p:cNvSpPr>
          <p:nvPr>
            <p:ph idx="1"/>
            <p:custDataLst>
              <p:tags r:id="rId2"/>
            </p:custDataLst>
          </p:nvPr>
        </p:nvSpPr>
        <p:spPr>
          <a:xfrm>
            <a:off x="581192" y="1983728"/>
            <a:ext cx="5589708" cy="4140767"/>
          </a:xfrm>
        </p:spPr>
        <p:txBody>
          <a:bodyPr>
            <a:normAutofit/>
          </a:bodyPr>
          <a:lstStyle/>
          <a:p>
            <a:r>
              <a:rPr lang="fr-CA" dirty="0"/>
              <a:t>Comment recouper les différentes disciplines qui utilisent des données?</a:t>
            </a:r>
          </a:p>
          <a:p>
            <a:r>
              <a:rPr lang="fr-CA" dirty="0"/>
              <a:t>Concepts ou éléments de base (systèmes) :</a:t>
            </a:r>
          </a:p>
          <a:p>
            <a:pPr marL="342900" indent="-342900">
              <a:buFont typeface="Wingdings" charset="2"/>
              <a:buChar char="§"/>
            </a:pPr>
            <a:r>
              <a:rPr lang="fr-CA" dirty="0"/>
              <a:t>objet - attributs (concrets ou abstraits)</a:t>
            </a:r>
          </a:p>
          <a:p>
            <a:pPr marL="342900" indent="-342900">
              <a:buFont typeface="Wingdings" charset="2"/>
              <a:buChar char="§"/>
            </a:pPr>
            <a:r>
              <a:rPr lang="fr-CA" dirty="0"/>
              <a:t>objets multiples - </a:t>
            </a:r>
            <a:r>
              <a:rPr lang="fr-CA" b="1" dirty="0"/>
              <a:t>liens</a:t>
            </a:r>
            <a:r>
              <a:rPr lang="fr-CA" dirty="0"/>
              <a:t> entre ces objets/attributs</a:t>
            </a:r>
          </a:p>
          <a:p>
            <a:pPr marL="342900" indent="-342900">
              <a:buFont typeface="Wingdings" charset="2"/>
              <a:buChar char="§"/>
            </a:pPr>
            <a:r>
              <a:rPr lang="fr-CA" dirty="0"/>
              <a:t>façon dont ces éléments évoluent au fil du temps</a:t>
            </a:r>
          </a:p>
        </p:txBody>
      </p:sp>
      <p:pic>
        <p:nvPicPr>
          <p:cNvPr id="6" name="Picture 5">
            <a:extLst>
              <a:ext uri="{FF2B5EF4-FFF2-40B4-BE49-F238E27FC236}">
                <a16:creationId xmlns:a16="http://schemas.microsoft.com/office/drawing/2014/main" id="{97A4EFC4-EC9D-4BA8-9BF8-DBE24F337CCE}"/>
              </a:ext>
            </a:extLst>
          </p:cNvPr>
          <p:cNvPicPr>
            <a:picLocks noChangeAspect="1"/>
          </p:cNvPicPr>
          <p:nvPr>
            <p:custDataLst>
              <p:tags r:id="rId3"/>
            </p:custDataLst>
          </p:nvPr>
        </p:nvPicPr>
        <p:blipFill>
          <a:blip r:embed="rId6"/>
          <a:stretch>
            <a:fillRect/>
          </a:stretch>
        </p:blipFill>
        <p:spPr>
          <a:xfrm>
            <a:off x="7121507" y="1896333"/>
            <a:ext cx="4379621" cy="4254997"/>
          </a:xfrm>
          <a:prstGeom prst="rect">
            <a:avLst/>
          </a:prstGeom>
        </p:spPr>
      </p:pic>
    </p:spTree>
    <p:extLst>
      <p:ext uri="{BB962C8B-B14F-4D97-AF65-F5344CB8AC3E}">
        <p14:creationId xmlns:p14="http://schemas.microsoft.com/office/powerpoint/2010/main" val="39602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1"/>
            </p:custDataLst>
          </p:nvPr>
        </p:nvSpPr>
        <p:spPr/>
        <p:txBody>
          <a:bodyPr/>
          <a:lstStyle/>
          <a:p>
            <a:r>
              <a:rPr lang="fr-CA" dirty="0"/>
              <a:t>Objectifs d’apprentissage de la présente séance</a:t>
            </a:r>
          </a:p>
        </p:txBody>
      </p:sp>
      <p:sp>
        <p:nvSpPr>
          <p:cNvPr id="2" name="Content Placeholder 1"/>
          <p:cNvSpPr>
            <a:spLocks noGrp="1"/>
          </p:cNvSpPr>
          <p:nvPr>
            <p:ph idx="1"/>
            <p:custDataLst>
              <p:tags r:id="rId2"/>
            </p:custDataLst>
          </p:nvPr>
        </p:nvSpPr>
        <p:spPr/>
        <p:txBody>
          <a:bodyPr>
            <a:normAutofit/>
          </a:bodyPr>
          <a:lstStyle/>
          <a:p>
            <a:r>
              <a:rPr lang="fr-CA" b="1" dirty="0"/>
              <a:t>Objectif principal</a:t>
            </a:r>
            <a:r>
              <a:rPr lang="fr-CA" dirty="0"/>
              <a:t> : mieux vous faire comprendre ce que vous devez prendre en compte sur le plan des données afin de mener, de gérer, de créer et d’initier des projets axés sur les données fructueux.</a:t>
            </a:r>
          </a:p>
          <a:p>
            <a:r>
              <a:rPr lang="fr-CA" b="1" dirty="0"/>
              <a:t>Objectifs complémentaires</a:t>
            </a:r>
            <a:r>
              <a:rPr lang="fr-CA" dirty="0"/>
              <a:t> :</a:t>
            </a:r>
          </a:p>
          <a:p>
            <a:pPr marL="342900" indent="-342900">
              <a:buFont typeface="Wingdings" charset="2"/>
              <a:buChar char="§"/>
            </a:pPr>
            <a:r>
              <a:rPr lang="fr-CA" dirty="0"/>
              <a:t>être exposé à de nombreux concepts et termes en jeu dans le monde des données d’aujourd’hui – p. ex. modèle de données, relations multivoques, bases de données, systèmes noSQL, requêtes, gestion des données;</a:t>
            </a:r>
          </a:p>
          <a:p>
            <a:pPr marL="342900" indent="-342900">
              <a:buFont typeface="Wingdings" charset="2"/>
              <a:buChar char="§"/>
            </a:pPr>
            <a:r>
              <a:rPr lang="fr-CA" dirty="0"/>
              <a:t>faire l’expérience de la création d’un modèle conceptuel et de sa transformation en un type particulier de modèle de données, selon un cas d’utilisation.</a:t>
            </a:r>
          </a:p>
        </p:txBody>
      </p:sp>
    </p:spTree>
    <p:extLst>
      <p:ext uri="{BB962C8B-B14F-4D97-AF65-F5344CB8AC3E}">
        <p14:creationId xmlns:p14="http://schemas.microsoft.com/office/powerpoint/2010/main" val="17065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Liens au sein des systèmes</a:t>
            </a:r>
          </a:p>
        </p:txBody>
      </p:sp>
      <p:sp>
        <p:nvSpPr>
          <p:cNvPr id="5" name="Content Placeholder 4"/>
          <p:cNvSpPr>
            <a:spLocks noGrp="1"/>
          </p:cNvSpPr>
          <p:nvPr>
            <p:ph idx="1"/>
            <p:custDataLst>
              <p:tags r:id="rId2"/>
            </p:custDataLst>
          </p:nvPr>
        </p:nvSpPr>
        <p:spPr>
          <a:xfrm>
            <a:off x="469124" y="2001616"/>
            <a:ext cx="5302348" cy="2834931"/>
          </a:xfrm>
        </p:spPr>
        <p:txBody>
          <a:bodyPr/>
          <a:lstStyle/>
          <a:p>
            <a:pPr marL="342900" indent="-342900">
              <a:buFont typeface="Wingdings" charset="2"/>
              <a:buChar char="§"/>
            </a:pPr>
            <a:r>
              <a:rPr lang="fr-CA" dirty="0"/>
              <a:t>quelques liens fondamentaux : </a:t>
            </a:r>
          </a:p>
          <a:p>
            <a:pPr marL="972900" lvl="1" indent="-342900">
              <a:buFont typeface="Wingdings" charset="2"/>
              <a:buChar char="§"/>
            </a:pPr>
            <a:r>
              <a:rPr lang="fr-CA" dirty="0"/>
              <a:t>en partie</a:t>
            </a:r>
          </a:p>
          <a:p>
            <a:pPr marL="972900" lvl="1" indent="-342900">
              <a:buFont typeface="Wingdings" charset="2"/>
              <a:buChar char="§"/>
            </a:pPr>
            <a:r>
              <a:rPr lang="fr-CA" dirty="0"/>
              <a:t>est une</a:t>
            </a:r>
          </a:p>
          <a:p>
            <a:pPr marL="972900" lvl="1" indent="-342900">
              <a:buFont typeface="Wingdings" charset="2"/>
              <a:buChar char="§"/>
            </a:pPr>
            <a:r>
              <a:rPr lang="fr-CA" dirty="0"/>
              <a:t>est un type de</a:t>
            </a:r>
          </a:p>
          <a:p>
            <a:pPr marL="972900" lvl="1" indent="-342900">
              <a:buFont typeface="Wingdings" charset="2"/>
              <a:buChar char="§"/>
            </a:pPr>
            <a:r>
              <a:rPr lang="fr-CA" dirty="0"/>
              <a:t>cardinalité (un à un, un à plusieurs, plusieurs à plusieurs)</a:t>
            </a:r>
          </a:p>
        </p:txBody>
      </p:sp>
      <p:sp>
        <p:nvSpPr>
          <p:cNvPr id="6" name="Content Placeholder 4"/>
          <p:cNvSpPr txBox="1">
            <a:spLocks/>
          </p:cNvSpPr>
          <p:nvPr>
            <p:custDataLst>
              <p:tags r:id="rId3"/>
            </p:custDataLst>
          </p:nvPr>
        </p:nvSpPr>
        <p:spPr>
          <a:xfrm>
            <a:off x="6050367" y="1902007"/>
            <a:ext cx="5824108" cy="282249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Wingdings" charset="2"/>
              <a:buChar char="§"/>
            </a:pPr>
            <a:r>
              <a:rPr lang="fr-CA" dirty="0"/>
              <a:t>quelques autres liens liés à l’objet : </a:t>
            </a:r>
          </a:p>
          <a:p>
            <a:pPr marL="972900" lvl="1" indent="-342900">
              <a:buFont typeface="Wingdings" charset="2"/>
              <a:buChar char="§"/>
            </a:pPr>
            <a:r>
              <a:rPr lang="fr-CA" dirty="0"/>
              <a:t>propriété,</a:t>
            </a:r>
          </a:p>
          <a:p>
            <a:pPr marL="972900" lvl="1" indent="-342900">
              <a:buFont typeface="Wingdings" charset="2"/>
              <a:buChar char="§"/>
            </a:pPr>
            <a:r>
              <a:rPr lang="fr-CA" dirty="0"/>
              <a:t>liens sociaux</a:t>
            </a:r>
          </a:p>
          <a:p>
            <a:pPr marL="972900" lvl="1" indent="-342900">
              <a:buFont typeface="Wingdings" charset="2"/>
              <a:buChar char="§"/>
            </a:pPr>
            <a:r>
              <a:rPr lang="fr-CA" dirty="0"/>
              <a:t>devient,</a:t>
            </a:r>
          </a:p>
          <a:p>
            <a:pPr marL="972900" lvl="1" indent="-342900">
              <a:buFont typeface="Wingdings" charset="2"/>
              <a:buChar char="§"/>
            </a:pPr>
            <a:r>
              <a:rPr lang="fr-CA" dirty="0"/>
              <a:t>mène à</a:t>
            </a:r>
          </a:p>
        </p:txBody>
      </p:sp>
      <p:sp>
        <p:nvSpPr>
          <p:cNvPr id="2" name="Rectangle 1"/>
          <p:cNvSpPr/>
          <p:nvPr>
            <p:custDataLst>
              <p:tags r:id="rId4"/>
            </p:custDataLst>
          </p:nvPr>
        </p:nvSpPr>
        <p:spPr>
          <a:xfrm>
            <a:off x="3885005" y="530339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custDataLst>
              <p:tags r:id="rId5"/>
            </p:custDataLst>
          </p:nvPr>
        </p:nvSpPr>
        <p:spPr>
          <a:xfrm>
            <a:off x="6091974" y="4876905"/>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custDataLst>
              <p:tags r:id="rId6"/>
            </p:custDataLst>
          </p:nvPr>
        </p:nvSpPr>
        <p:spPr>
          <a:xfrm>
            <a:off x="6076273" y="594432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custDataLst>
              <p:tags r:id="rId7"/>
            </p:custDataLst>
          </p:nvPr>
        </p:nvSpPr>
        <p:spPr>
          <a:xfrm>
            <a:off x="7981419" y="4917261"/>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custDataLst>
              <p:tags r:id="rId8"/>
            </p:custDataLst>
          </p:nvPr>
        </p:nvSpPr>
        <p:spPr>
          <a:xfrm>
            <a:off x="7965717" y="594733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endCxn id="7" idx="1"/>
          </p:cNvCxnSpPr>
          <p:nvPr>
            <p:custDataLst>
              <p:tags r:id="rId9"/>
            </p:custDataLst>
          </p:nvPr>
        </p:nvCxnSpPr>
        <p:spPr>
          <a:xfrm flipV="1">
            <a:off x="4520052" y="5185025"/>
            <a:ext cx="1571922" cy="4171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1"/>
          </p:cNvCxnSpPr>
          <p:nvPr>
            <p:custDataLst>
              <p:tags r:id="rId10"/>
            </p:custDataLst>
          </p:nvPr>
        </p:nvCxnSpPr>
        <p:spPr>
          <a:xfrm>
            <a:off x="4464018" y="5658200"/>
            <a:ext cx="1612255" cy="594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9" idx="1"/>
          </p:cNvCxnSpPr>
          <p:nvPr>
            <p:custDataLst>
              <p:tags r:id="rId11"/>
            </p:custDataLst>
          </p:nvPr>
        </p:nvCxnSpPr>
        <p:spPr>
          <a:xfrm>
            <a:off x="6895123" y="5185025"/>
            <a:ext cx="1086296" cy="40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3"/>
            <a:endCxn id="10" idx="1"/>
          </p:cNvCxnSpPr>
          <p:nvPr>
            <p:custDataLst>
              <p:tags r:id="rId12"/>
            </p:custDataLst>
          </p:nvPr>
        </p:nvCxnSpPr>
        <p:spPr>
          <a:xfrm>
            <a:off x="6879422" y="6252447"/>
            <a:ext cx="1086295" cy="30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08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Modèle conceptuel d’un système</a:t>
            </a:r>
          </a:p>
        </p:txBody>
      </p:sp>
      <p:sp>
        <p:nvSpPr>
          <p:cNvPr id="3" name="Content Placeholder 2"/>
          <p:cNvSpPr>
            <a:spLocks noGrp="1"/>
          </p:cNvSpPr>
          <p:nvPr>
            <p:ph idx="1"/>
            <p:custDataLst>
              <p:tags r:id="rId2"/>
            </p:custDataLst>
          </p:nvPr>
        </p:nvSpPr>
        <p:spPr>
          <a:xfrm>
            <a:off x="402323" y="1965840"/>
            <a:ext cx="6841774" cy="4140767"/>
          </a:xfrm>
        </p:spPr>
        <p:txBody>
          <a:bodyPr>
            <a:normAutofit fontScale="92500" lnSpcReduction="20000"/>
          </a:bodyPr>
          <a:lstStyle/>
          <a:p>
            <a:r>
              <a:rPr lang="fr-CA" dirty="0"/>
              <a:t>Un modèle conceptuel est, grosso modo :</a:t>
            </a:r>
          </a:p>
          <a:p>
            <a:pPr marL="342900" indent="-342900">
              <a:buFont typeface="Wingdings" charset="2"/>
              <a:buChar char="§"/>
            </a:pPr>
            <a:r>
              <a:rPr lang="fr-CA" dirty="0"/>
              <a:t>un modèle qui n’est pas mis en œuvre (p. ex. sous forme de modèle à l’échelle ou de code informatique), mais qui n’existe que sur le plan conceptuel;</a:t>
            </a:r>
          </a:p>
          <a:p>
            <a:pPr marL="342900" indent="-342900">
              <a:buFont typeface="Wingdings" charset="2"/>
              <a:buChar char="§"/>
            </a:pPr>
            <a:r>
              <a:rPr lang="fr-CA" dirty="0"/>
              <a:t>un diagramme ou une description verbale d’un système (p. ex. boîtes et flèches, cartes mentales, listes, définitions).</a:t>
            </a:r>
          </a:p>
          <a:p>
            <a:r>
              <a:rPr lang="fr-CA" dirty="0"/>
              <a:t>L’accent n’est pas nécessairement mis sur la saisie de comportements spécifiques, mais sur les </a:t>
            </a:r>
            <a:r>
              <a:rPr lang="fr-CA" b="1" dirty="0"/>
              <a:t>états possibles</a:t>
            </a:r>
            <a:r>
              <a:rPr lang="fr-CA" dirty="0"/>
              <a:t>.</a:t>
            </a:r>
          </a:p>
          <a:p>
            <a:r>
              <a:rPr lang="fr-CA" dirty="0"/>
              <a:t>L’accent est mis sur les types d’objets, pas sur des instances spécifiques – le but est l’abstraction!</a:t>
            </a:r>
          </a:p>
        </p:txBody>
      </p:sp>
      <p:pic>
        <p:nvPicPr>
          <p:cNvPr id="4" name="Picture 3">
            <a:extLst>
              <a:ext uri="{FF2B5EF4-FFF2-40B4-BE49-F238E27FC236}">
                <a16:creationId xmlns:a16="http://schemas.microsoft.com/office/drawing/2014/main" id="{9C65C5D5-63C0-49BF-BD7D-483CD8CB7208}"/>
              </a:ext>
            </a:extLst>
          </p:cNvPr>
          <p:cNvPicPr>
            <a:picLocks noChangeAspect="1"/>
          </p:cNvPicPr>
          <p:nvPr>
            <p:custDataLst>
              <p:tags r:id="rId3"/>
            </p:custDataLst>
          </p:nvPr>
        </p:nvPicPr>
        <p:blipFill>
          <a:blip r:embed="rId6"/>
          <a:stretch>
            <a:fillRect/>
          </a:stretch>
        </p:blipFill>
        <p:spPr>
          <a:xfrm>
            <a:off x="7278128" y="2450723"/>
            <a:ext cx="4850184" cy="3363035"/>
          </a:xfrm>
          <a:prstGeom prst="rect">
            <a:avLst/>
          </a:prstGeom>
        </p:spPr>
      </p:pic>
    </p:spTree>
    <p:extLst>
      <p:ext uri="{BB962C8B-B14F-4D97-AF65-F5344CB8AC3E}">
        <p14:creationId xmlns:p14="http://schemas.microsoft.com/office/powerpoint/2010/main" val="129430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Langages formels de modélisation conceptuelle</a:t>
            </a:r>
          </a:p>
        </p:txBody>
      </p:sp>
      <p:sp>
        <p:nvSpPr>
          <p:cNvPr id="3" name="Content Placeholder 2"/>
          <p:cNvSpPr>
            <a:spLocks noGrp="1"/>
          </p:cNvSpPr>
          <p:nvPr>
            <p:ph idx="1"/>
            <p:custDataLst>
              <p:tags r:id="rId2"/>
            </p:custDataLst>
          </p:nvPr>
        </p:nvSpPr>
        <p:spPr>
          <a:xfrm>
            <a:off x="581193" y="2180496"/>
            <a:ext cx="6323062" cy="4140767"/>
          </a:xfrm>
        </p:spPr>
        <p:txBody>
          <a:bodyPr>
            <a:normAutofit fontScale="92500" lnSpcReduction="10000"/>
          </a:bodyPr>
          <a:lstStyle/>
          <a:p>
            <a:r>
              <a:rPr lang="fr-CA" dirty="0"/>
              <a:t>La modélisation conceptuelle n’est pas une science exacte – il s’agit plutôt de rendre vos modèles conceptuels internes </a:t>
            </a:r>
            <a:r>
              <a:rPr lang="fr-CA" b="1" dirty="0"/>
              <a:t>explicites</a:t>
            </a:r>
            <a:r>
              <a:rPr lang="fr-CA" dirty="0"/>
              <a:t> et </a:t>
            </a:r>
            <a:r>
              <a:rPr lang="fr-CA" b="1" dirty="0"/>
              <a:t>tangibles</a:t>
            </a:r>
            <a:r>
              <a:rPr lang="fr-CA" dirty="0"/>
              <a:t>.</a:t>
            </a:r>
          </a:p>
          <a:p>
            <a:r>
              <a:rPr lang="fr-CA" dirty="0"/>
              <a:t>Elle vous donne l’occasion d’examiner et d’explorer vos idées et vos hypothèses.</a:t>
            </a:r>
          </a:p>
          <a:p>
            <a:r>
              <a:rPr lang="fr-CA" dirty="0"/>
              <a:t>Cela dit, divers efforts ont été faits pour formaliser la modélisation conceptuelle :</a:t>
            </a:r>
          </a:p>
          <a:p>
            <a:pPr lvl="1"/>
            <a:r>
              <a:rPr lang="fr-CA" dirty="0"/>
              <a:t>UML - Langage de modélisation unifié</a:t>
            </a:r>
          </a:p>
          <a:p>
            <a:pPr lvl="1"/>
            <a:r>
              <a:rPr lang="fr-CA" dirty="0"/>
              <a:t>Modèles de rapport entre entités - mais ils sont généralement connectés à des bases de données relationnelles</a:t>
            </a:r>
          </a:p>
        </p:txBody>
      </p:sp>
      <p:pic>
        <p:nvPicPr>
          <p:cNvPr id="4" name="Picture 3">
            <a:extLst>
              <a:ext uri="{FF2B5EF4-FFF2-40B4-BE49-F238E27FC236}">
                <a16:creationId xmlns:a16="http://schemas.microsoft.com/office/drawing/2014/main" id="{624335EE-7741-4509-81AF-F9FC7E5831FA}"/>
              </a:ext>
            </a:extLst>
          </p:cNvPr>
          <p:cNvPicPr>
            <a:picLocks noChangeAspect="1"/>
          </p:cNvPicPr>
          <p:nvPr>
            <p:custDataLst>
              <p:tags r:id="rId3"/>
            </p:custDataLst>
          </p:nvPr>
        </p:nvPicPr>
        <p:blipFill>
          <a:blip r:embed="rId6"/>
          <a:stretch>
            <a:fillRect/>
          </a:stretch>
        </p:blipFill>
        <p:spPr>
          <a:xfrm>
            <a:off x="6965853" y="2218172"/>
            <a:ext cx="4760471" cy="4078576"/>
          </a:xfrm>
          <a:prstGeom prst="rect">
            <a:avLst/>
          </a:prstGeom>
        </p:spPr>
      </p:pic>
    </p:spTree>
    <p:extLst>
      <p:ext uri="{BB962C8B-B14F-4D97-AF65-F5344CB8AC3E}">
        <p14:creationId xmlns:p14="http://schemas.microsoft.com/office/powerpoint/2010/main" val="209145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Mise en pratique</a:t>
            </a:r>
          </a:p>
        </p:txBody>
      </p:sp>
      <p:sp>
        <p:nvSpPr>
          <p:cNvPr id="3" name="Content Placeholder 2"/>
          <p:cNvSpPr>
            <a:spLocks noGrp="1"/>
          </p:cNvSpPr>
          <p:nvPr>
            <p:ph idx="1"/>
            <p:custDataLst>
              <p:tags r:id="rId2"/>
            </p:custDataLst>
          </p:nvPr>
        </p:nvSpPr>
        <p:spPr/>
        <p:txBody>
          <a:bodyPr/>
          <a:lstStyle/>
          <a:p>
            <a:r>
              <a:rPr lang="fr-CA" dirty="0"/>
              <a:t>Choisissez un système qui vous convient et créez un modèle conceptuel qui englobe :</a:t>
            </a:r>
          </a:p>
          <a:p>
            <a:pPr marL="342900" indent="-342900">
              <a:buFont typeface="Wingdings" charset="2"/>
              <a:buChar char="§"/>
            </a:pPr>
            <a:r>
              <a:rPr lang="fr-CA" dirty="0"/>
              <a:t>des objets - en particulier les </a:t>
            </a:r>
            <a:r>
              <a:rPr lang="fr-CA" b="1" dirty="0"/>
              <a:t>objets clés</a:t>
            </a:r>
            <a:r>
              <a:rPr lang="fr-CA" dirty="0"/>
              <a:t> (peuvent être abstraits ou concrets);</a:t>
            </a:r>
          </a:p>
          <a:p>
            <a:pPr marL="342900" indent="-342900">
              <a:buFont typeface="Wingdings" charset="2"/>
              <a:buChar char="§"/>
            </a:pPr>
            <a:r>
              <a:rPr lang="fr-CA" dirty="0"/>
              <a:t>les propriétés de ces objets et les valeurs de ces propriétés;</a:t>
            </a:r>
          </a:p>
          <a:p>
            <a:pPr marL="342900" indent="-342900">
              <a:buFont typeface="Wingdings" charset="2"/>
              <a:buChar char="§"/>
            </a:pPr>
            <a:r>
              <a:rPr lang="fr-CA" dirty="0"/>
              <a:t>liens entre les objets (partie entière, est un, propre à l’objet, un à plusieurs);</a:t>
            </a:r>
          </a:p>
          <a:p>
            <a:pPr marL="342900" indent="-342900">
              <a:buFont typeface="Wingdings" charset="2"/>
              <a:buChar char="§"/>
            </a:pPr>
            <a:r>
              <a:rPr lang="fr-CA" dirty="0"/>
              <a:t>les liens entre les propriétés dans toutes les </a:t>
            </a:r>
            <a:r>
              <a:rPr lang="fr-CA" i="1" dirty="0"/>
              <a:t>instances</a:t>
            </a:r>
            <a:r>
              <a:rPr lang="fr-CA" dirty="0"/>
              <a:t> d’un type d’objet.</a:t>
            </a:r>
          </a:p>
        </p:txBody>
      </p:sp>
    </p:spTree>
    <p:extLst>
      <p:ext uri="{BB962C8B-B14F-4D97-AF65-F5344CB8AC3E}">
        <p14:creationId xmlns:p14="http://schemas.microsoft.com/office/powerpoint/2010/main" val="5772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Modélisation de données et de connaissances</a:t>
            </a:r>
          </a:p>
        </p:txBody>
      </p:sp>
      <p:sp>
        <p:nvSpPr>
          <p:cNvPr id="4" name="Text Placeholder 3"/>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8737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Modèles méthodologiques</a:t>
            </a:r>
          </a:p>
        </p:txBody>
      </p:sp>
      <p:sp>
        <p:nvSpPr>
          <p:cNvPr id="5" name="Content Placeholder 4"/>
          <p:cNvSpPr>
            <a:spLocks noGrp="1"/>
          </p:cNvSpPr>
          <p:nvPr>
            <p:ph idx="1"/>
            <p:custDataLst>
              <p:tags r:id="rId2"/>
            </p:custDataLst>
          </p:nvPr>
        </p:nvSpPr>
        <p:spPr>
          <a:xfrm>
            <a:off x="1010473" y="3951454"/>
            <a:ext cx="2656295" cy="467001"/>
          </a:xfrm>
          <a:ln>
            <a:solidFill>
              <a:schemeClr val="accent1"/>
            </a:solidFill>
          </a:ln>
        </p:spPr>
        <p:txBody>
          <a:bodyPr>
            <a:normAutofit/>
          </a:bodyPr>
          <a:lstStyle/>
          <a:p>
            <a:r>
              <a:rPr lang="fr-CA" dirty="0"/>
              <a:t>Modèle conceptuel</a:t>
            </a:r>
          </a:p>
        </p:txBody>
      </p:sp>
      <p:sp>
        <p:nvSpPr>
          <p:cNvPr id="6" name="Content Placeholder 4"/>
          <p:cNvSpPr txBox="1">
            <a:spLocks/>
          </p:cNvSpPr>
          <p:nvPr>
            <p:custDataLst>
              <p:tags r:id="rId3"/>
            </p:custDataLst>
          </p:nvPr>
        </p:nvSpPr>
        <p:spPr>
          <a:xfrm>
            <a:off x="5616647" y="2297125"/>
            <a:ext cx="3773849"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Modèle mathématique</a:t>
            </a:r>
          </a:p>
        </p:txBody>
      </p:sp>
      <p:sp>
        <p:nvSpPr>
          <p:cNvPr id="7" name="Content Placeholder 4"/>
          <p:cNvSpPr txBox="1">
            <a:spLocks/>
          </p:cNvSpPr>
          <p:nvPr>
            <p:custDataLst>
              <p:tags r:id="rId4"/>
            </p:custDataLst>
          </p:nvPr>
        </p:nvSpPr>
        <p:spPr>
          <a:xfrm>
            <a:off x="5616647" y="3048421"/>
            <a:ext cx="2656295"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Modèle statistique</a:t>
            </a:r>
          </a:p>
        </p:txBody>
      </p:sp>
      <p:sp>
        <p:nvSpPr>
          <p:cNvPr id="8" name="Content Placeholder 4"/>
          <p:cNvSpPr txBox="1">
            <a:spLocks/>
          </p:cNvSpPr>
          <p:nvPr>
            <p:custDataLst>
              <p:tags r:id="rId5"/>
            </p:custDataLst>
          </p:nvPr>
        </p:nvSpPr>
        <p:spPr>
          <a:xfrm>
            <a:off x="5643838" y="3880586"/>
            <a:ext cx="5445890"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Modèle programmatique (informatique) </a:t>
            </a:r>
          </a:p>
        </p:txBody>
      </p:sp>
      <p:sp>
        <p:nvSpPr>
          <p:cNvPr id="9" name="Content Placeholder 4"/>
          <p:cNvSpPr txBox="1">
            <a:spLocks/>
          </p:cNvSpPr>
          <p:nvPr>
            <p:custDataLst>
              <p:tags r:id="rId6"/>
            </p:custDataLst>
          </p:nvPr>
        </p:nvSpPr>
        <p:spPr>
          <a:xfrm>
            <a:off x="5671029" y="5607160"/>
            <a:ext cx="4211710"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b="1" dirty="0"/>
              <a:t>Modèle de données </a:t>
            </a:r>
          </a:p>
        </p:txBody>
      </p:sp>
      <p:sp>
        <p:nvSpPr>
          <p:cNvPr id="10" name="Content Placeholder 4"/>
          <p:cNvSpPr txBox="1">
            <a:spLocks/>
          </p:cNvSpPr>
          <p:nvPr>
            <p:custDataLst>
              <p:tags r:id="rId7"/>
            </p:custDataLst>
          </p:nvPr>
        </p:nvSpPr>
        <p:spPr>
          <a:xfrm>
            <a:off x="7397457" y="4525251"/>
            <a:ext cx="4211710" cy="948634"/>
          </a:xfrm>
          <a:prstGeom prst="rect">
            <a:avLst/>
          </a:prstGeom>
        </p:spPr>
        <p:txBody>
          <a:bodyPr vert="horz" lIns="91440" tIns="45720" rIns="91440" bIns="45720" rtlCol="0" anchor="ctr">
            <a:normAutofit fontScale="77500" lnSpcReduction="2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b="1" dirty="0"/>
              <a:t>Ontologie (modèle de connaissances)</a:t>
            </a:r>
          </a:p>
          <a:p>
            <a:r>
              <a:rPr lang="fr-CA" dirty="0"/>
              <a:t>(Exercice de simulation)</a:t>
            </a:r>
          </a:p>
        </p:txBody>
      </p:sp>
      <p:sp>
        <p:nvSpPr>
          <p:cNvPr id="2" name="Rectangle 1"/>
          <p:cNvSpPr/>
          <p:nvPr>
            <p:custDataLst>
              <p:tags r:id="rId8"/>
            </p:custDataLst>
          </p:nvPr>
        </p:nvSpPr>
        <p:spPr>
          <a:xfrm>
            <a:off x="4972490" y="1985622"/>
            <a:ext cx="6725387" cy="44184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5" idx="3"/>
            <a:endCxn id="2" idx="1"/>
          </p:cNvCxnSpPr>
          <p:nvPr>
            <p:custDataLst>
              <p:tags r:id="rId9"/>
            </p:custDataLst>
          </p:nvPr>
        </p:nvCxnSpPr>
        <p:spPr>
          <a:xfrm>
            <a:off x="3666768" y="4184955"/>
            <a:ext cx="1305722" cy="9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9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Un pipeline de DONNÉES (automatisé) mis en œuvre</a:t>
            </a:r>
          </a:p>
        </p:txBody>
      </p:sp>
      <p:pic>
        <p:nvPicPr>
          <p:cNvPr id="7" name="Picture 6"/>
          <p:cNvPicPr>
            <a:picLocks noChangeAspect="1"/>
          </p:cNvPicPr>
          <p:nvPr>
            <p:custDataLst>
              <p:tags r:id="rId2"/>
            </p:custDataLst>
          </p:nvPr>
        </p:nvPicPr>
        <p:blipFill>
          <a:blip r:embed="rId11"/>
          <a:stretch>
            <a:fillRect/>
          </a:stretch>
        </p:blipFill>
        <p:spPr>
          <a:xfrm>
            <a:off x="1630924" y="3163341"/>
            <a:ext cx="8674604" cy="2878356"/>
          </a:xfrm>
          <a:prstGeom prst="rect">
            <a:avLst/>
          </a:prstGeom>
        </p:spPr>
      </p:pic>
      <p:sp>
        <p:nvSpPr>
          <p:cNvPr id="15" name="Oval 14"/>
          <p:cNvSpPr/>
          <p:nvPr>
            <p:custDataLst>
              <p:tags r:id="rId3"/>
            </p:custDataLst>
          </p:nvPr>
        </p:nvSpPr>
        <p:spPr>
          <a:xfrm>
            <a:off x="3291146" y="2969462"/>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custDataLst>
              <p:tags r:id="rId4"/>
            </p:custDataLst>
          </p:nvPr>
        </p:nvSpPr>
        <p:spPr>
          <a:xfrm>
            <a:off x="3484687" y="2372215"/>
            <a:ext cx="2060179" cy="369332"/>
          </a:xfrm>
          <a:prstGeom prst="rect">
            <a:avLst/>
          </a:prstGeom>
          <a:noFill/>
        </p:spPr>
        <p:txBody>
          <a:bodyPr wrap="none" rtlCol="0">
            <a:spAutoFit/>
          </a:bodyPr>
          <a:lstStyle/>
          <a:p>
            <a:r>
              <a:rPr lang="fr-CA" dirty="0">
                <a:latin typeface="Dagny OT"/>
                <a:cs typeface="Dagny OT"/>
              </a:rPr>
              <a:t>Modèle de données</a:t>
            </a:r>
          </a:p>
        </p:txBody>
      </p:sp>
      <p:sp>
        <p:nvSpPr>
          <p:cNvPr id="8" name="TextBox 7"/>
          <p:cNvSpPr txBox="1"/>
          <p:nvPr>
            <p:custDataLst>
              <p:tags r:id="rId5"/>
            </p:custDataLst>
          </p:nvPr>
        </p:nvSpPr>
        <p:spPr>
          <a:xfrm>
            <a:off x="7092428" y="3443853"/>
            <a:ext cx="2543325" cy="923330"/>
          </a:xfrm>
          <a:prstGeom prst="rect">
            <a:avLst/>
          </a:prstGeom>
          <a:noFill/>
        </p:spPr>
        <p:txBody>
          <a:bodyPr wrap="none" rtlCol="0">
            <a:spAutoFit/>
          </a:bodyPr>
          <a:lstStyle/>
          <a:p>
            <a:r>
              <a:rPr lang="fr-CA" dirty="0">
                <a:latin typeface="Dagny OT"/>
                <a:cs typeface="Dagny OT"/>
              </a:rPr>
              <a:t>Modèle mathématique</a:t>
            </a:r>
          </a:p>
          <a:p>
            <a:r>
              <a:rPr lang="fr-CA" dirty="0">
                <a:latin typeface="Dagny OT"/>
                <a:cs typeface="Dagny OT"/>
              </a:rPr>
              <a:t>Modèle statistique</a:t>
            </a:r>
          </a:p>
          <a:p>
            <a:r>
              <a:rPr lang="fr-CA" dirty="0">
                <a:latin typeface="Dagny OT"/>
                <a:cs typeface="Dagny OT"/>
              </a:rPr>
              <a:t>Modèle programmatique</a:t>
            </a:r>
          </a:p>
        </p:txBody>
      </p:sp>
      <p:sp>
        <p:nvSpPr>
          <p:cNvPr id="9" name="Oval 8"/>
          <p:cNvSpPr/>
          <p:nvPr>
            <p:custDataLst>
              <p:tags r:id="rId6"/>
            </p:custDataLst>
          </p:nvPr>
        </p:nvSpPr>
        <p:spPr>
          <a:xfrm>
            <a:off x="6484280" y="4642384"/>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p:cNvCxnSpPr/>
          <p:nvPr>
            <p:custDataLst>
              <p:tags r:id="rId7"/>
            </p:custDataLst>
          </p:nvPr>
        </p:nvCxnSpPr>
        <p:spPr>
          <a:xfrm>
            <a:off x="5491207" y="2647497"/>
            <a:ext cx="1395160" cy="7692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custDataLst>
              <p:tags r:id="rId8"/>
            </p:custDataLst>
          </p:nvPr>
        </p:nvSpPr>
        <p:spPr>
          <a:xfrm>
            <a:off x="6770467" y="2191666"/>
            <a:ext cx="3210294" cy="923330"/>
          </a:xfrm>
          <a:prstGeom prst="rect">
            <a:avLst/>
          </a:prstGeom>
          <a:noFill/>
        </p:spPr>
        <p:txBody>
          <a:bodyPr wrap="square" rtlCol="0">
            <a:spAutoFit/>
          </a:bodyPr>
          <a:lstStyle/>
          <a:p>
            <a:r>
              <a:rPr lang="fr-CA" dirty="0">
                <a:latin typeface="Dagny OT"/>
                <a:cs typeface="Dagny OT"/>
              </a:rPr>
              <a:t>Est-ce que les figures correspondent? Les uns les autres? Le modèle conceptuel?</a:t>
            </a:r>
          </a:p>
        </p:txBody>
      </p:sp>
    </p:spTree>
    <p:extLst>
      <p:ext uri="{BB962C8B-B14F-4D97-AF65-F5344CB8AC3E}">
        <p14:creationId xmlns:p14="http://schemas.microsoft.com/office/powerpoint/2010/main" val="376339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Accrochez-vous à CES CONCEPTS fondamentaux</a:t>
            </a:r>
          </a:p>
        </p:txBody>
      </p:sp>
      <p:sp>
        <p:nvSpPr>
          <p:cNvPr id="3" name="Content Placeholder 2"/>
          <p:cNvSpPr>
            <a:spLocks noGrp="1"/>
          </p:cNvSpPr>
          <p:nvPr>
            <p:ph idx="1"/>
            <p:custDataLst>
              <p:tags r:id="rId2"/>
            </p:custDataLst>
          </p:nvPr>
        </p:nvSpPr>
        <p:spPr/>
        <p:txBody>
          <a:bodyPr/>
          <a:lstStyle/>
          <a:p>
            <a:r>
              <a:rPr lang="fr-CA" dirty="0"/>
              <a:t>Comment </a:t>
            </a:r>
            <a:r>
              <a:rPr lang="fr-CA" u="sng" dirty="0"/>
              <a:t>structurer</a:t>
            </a:r>
            <a:r>
              <a:rPr lang="fr-CA" dirty="0"/>
              <a:t> vos </a:t>
            </a:r>
            <a:r>
              <a:rPr lang="fr-CA" b="1" dirty="0"/>
              <a:t>données</a:t>
            </a:r>
            <a:r>
              <a:rPr lang="fr-CA" dirty="0"/>
              <a:t> et vos </a:t>
            </a:r>
            <a:r>
              <a:rPr lang="fr-CA" b="1" dirty="0"/>
              <a:t>connaissances</a:t>
            </a:r>
            <a:r>
              <a:rPr lang="fr-CA" dirty="0"/>
              <a:t> pour qu’elles puissent être :</a:t>
            </a:r>
          </a:p>
          <a:p>
            <a:pPr marL="342900" indent="-342900">
              <a:buFont typeface="Wingdings" pitchFamily="2" charset="2"/>
              <a:buChar char="§"/>
            </a:pPr>
            <a:r>
              <a:rPr lang="fr-CA" dirty="0"/>
              <a:t>stockées de façon utile</a:t>
            </a:r>
          </a:p>
          <a:p>
            <a:pPr marL="342900" indent="-342900">
              <a:buFont typeface="Wingdings" pitchFamily="2" charset="2"/>
              <a:buChar char="§"/>
            </a:pPr>
            <a:r>
              <a:rPr lang="fr-CA" dirty="0"/>
              <a:t>ajoutées à</a:t>
            </a:r>
          </a:p>
          <a:p>
            <a:pPr marL="342900" indent="-342900">
              <a:buFont typeface="Wingdings" pitchFamily="2" charset="2"/>
              <a:buChar char="§"/>
            </a:pPr>
            <a:r>
              <a:rPr lang="fr-CA" dirty="0"/>
              <a:t>extraites de façon utile et efficace de la mémoire en question (extraction – transformation – chargement)</a:t>
            </a:r>
          </a:p>
          <a:p>
            <a:pPr marL="342900" indent="-342900">
              <a:buFont typeface="Wingdings" pitchFamily="2" charset="2"/>
              <a:buChar char="§"/>
            </a:pPr>
            <a:r>
              <a:rPr lang="fr-CA" dirty="0"/>
              <a:t>exploitées par des </a:t>
            </a:r>
            <a:r>
              <a:rPr lang="fr-CA" b="1" dirty="0"/>
              <a:t>humains</a:t>
            </a:r>
            <a:r>
              <a:rPr lang="fr-CA" dirty="0"/>
              <a:t> et des </a:t>
            </a:r>
            <a:r>
              <a:rPr lang="fr-CA" b="1" dirty="0"/>
              <a:t>ordinateurs</a:t>
            </a:r>
            <a:r>
              <a:rPr lang="fr-CA" dirty="0"/>
              <a:t> (programmes, robots, IA).</a:t>
            </a:r>
          </a:p>
        </p:txBody>
      </p:sp>
    </p:spTree>
    <p:extLst>
      <p:ext uri="{BB962C8B-B14F-4D97-AF65-F5344CB8AC3E}">
        <p14:creationId xmlns:p14="http://schemas.microsoft.com/office/powerpoint/2010/main" val="203578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Qu’est-ce que la modélisation de données?</a:t>
            </a:r>
          </a:p>
        </p:txBody>
      </p:sp>
      <p:sp>
        <p:nvSpPr>
          <p:cNvPr id="5" name="Content Placeholder 4"/>
          <p:cNvSpPr>
            <a:spLocks noGrp="1"/>
          </p:cNvSpPr>
          <p:nvPr>
            <p:ph idx="1"/>
            <p:custDataLst>
              <p:tags r:id="rId2"/>
            </p:custDataLst>
          </p:nvPr>
        </p:nvSpPr>
        <p:spPr>
          <a:xfrm>
            <a:off x="491757" y="1965840"/>
            <a:ext cx="7163735" cy="4140767"/>
          </a:xfrm>
        </p:spPr>
        <p:txBody>
          <a:bodyPr>
            <a:normAutofit fontScale="92500" lnSpcReduction="10000"/>
          </a:bodyPr>
          <a:lstStyle/>
          <a:p>
            <a:pPr marL="342900" indent="-342900">
              <a:buFont typeface="Wingdings" charset="2"/>
              <a:buChar char="§"/>
            </a:pPr>
            <a:r>
              <a:rPr lang="fr-CA" dirty="0"/>
              <a:t>Un modèle de données est une </a:t>
            </a:r>
            <a:r>
              <a:rPr lang="fr-CA" u="sng" dirty="0"/>
              <a:t>description</a:t>
            </a:r>
            <a:r>
              <a:rPr lang="fr-CA" dirty="0"/>
              <a:t> abstraite (logique) </a:t>
            </a:r>
            <a:r>
              <a:rPr lang="fr-CA" u="sng" dirty="0"/>
              <a:t>d’un système</a:t>
            </a:r>
            <a:r>
              <a:rPr lang="fr-CA" dirty="0"/>
              <a:t>, construite en des termes qui peuvent ensuite être mis en œuvre comme la structure d’un type de logiciel de gestion de données.</a:t>
            </a:r>
          </a:p>
          <a:p>
            <a:pPr marL="342900" indent="-342900">
              <a:buFont typeface="Wingdings" charset="2"/>
              <a:buChar char="§"/>
            </a:pPr>
            <a:r>
              <a:rPr lang="fr-CA" dirty="0"/>
              <a:t>Vous pourriez soutenir que la modélisation de données est à mi-chemin entre un modèle conceptuel et une mise en œuvre de base de données.</a:t>
            </a:r>
          </a:p>
          <a:p>
            <a:pPr marL="342900" indent="-342900">
              <a:buFont typeface="Wingdings" charset="2"/>
              <a:buChar char="§"/>
            </a:pPr>
            <a:r>
              <a:rPr lang="fr-CA" dirty="0"/>
              <a:t>Les données elles-mêmes concernent les </a:t>
            </a:r>
            <a:r>
              <a:rPr lang="fr-CA" b="1" dirty="0"/>
              <a:t>instances</a:t>
            </a:r>
            <a:r>
              <a:rPr lang="fr-CA" dirty="0"/>
              <a:t> – le modèle concerne les </a:t>
            </a:r>
            <a:r>
              <a:rPr lang="fr-CA" b="1" dirty="0"/>
              <a:t>types d’objets</a:t>
            </a:r>
            <a:r>
              <a:rPr lang="fr-CA" dirty="0"/>
              <a:t>.</a:t>
            </a:r>
          </a:p>
          <a:p>
            <a:pPr marL="342900" indent="-342900">
              <a:buFont typeface="Wingdings" charset="2"/>
              <a:buChar char="§"/>
            </a:pPr>
            <a:r>
              <a:rPr lang="fr-CA" dirty="0"/>
              <a:t>Une autre option vaut la peine d’être considérée à ce sujet – </a:t>
            </a:r>
            <a:r>
              <a:rPr lang="fr-CA" b="1" dirty="0"/>
              <a:t>les ontologie</a:t>
            </a:r>
            <a:r>
              <a:rPr lang="fr-CA" dirty="0"/>
              <a:t>s.</a:t>
            </a:r>
          </a:p>
        </p:txBody>
      </p:sp>
      <p:pic>
        <p:nvPicPr>
          <p:cNvPr id="6" name="Picture 5">
            <a:extLst>
              <a:ext uri="{FF2B5EF4-FFF2-40B4-BE49-F238E27FC236}">
                <a16:creationId xmlns:a16="http://schemas.microsoft.com/office/drawing/2014/main" id="{F0725721-AA15-48A1-B1AE-70A28AEF758F}"/>
              </a:ext>
            </a:extLst>
          </p:cNvPr>
          <p:cNvPicPr>
            <a:picLocks noChangeAspect="1"/>
          </p:cNvPicPr>
          <p:nvPr>
            <p:custDataLst>
              <p:tags r:id="rId3"/>
            </p:custDataLst>
          </p:nvPr>
        </p:nvPicPr>
        <p:blipFill>
          <a:blip r:embed="rId6"/>
          <a:stretch>
            <a:fillRect/>
          </a:stretch>
        </p:blipFill>
        <p:spPr>
          <a:xfrm>
            <a:off x="7965039" y="2343390"/>
            <a:ext cx="3668622" cy="3971244"/>
          </a:xfrm>
          <a:prstGeom prst="rect">
            <a:avLst/>
          </a:prstGeom>
        </p:spPr>
      </p:pic>
    </p:spTree>
    <p:extLst>
      <p:ext uri="{BB962C8B-B14F-4D97-AF65-F5344CB8AC3E}">
        <p14:creationId xmlns:p14="http://schemas.microsoft.com/office/powerpoint/2010/main" val="12513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Ontologie  – Modèle de connaissances</a:t>
            </a:r>
          </a:p>
        </p:txBody>
      </p:sp>
      <p:sp>
        <p:nvSpPr>
          <p:cNvPr id="3" name="Content Placeholder 2"/>
          <p:cNvSpPr>
            <a:spLocks noGrp="1"/>
          </p:cNvSpPr>
          <p:nvPr>
            <p:ph idx="1"/>
            <p:custDataLst>
              <p:tags r:id="rId2"/>
            </p:custDataLst>
          </p:nvPr>
        </p:nvSpPr>
        <p:spPr>
          <a:xfrm>
            <a:off x="581192" y="1965840"/>
            <a:ext cx="7503581" cy="4140767"/>
          </a:xfrm>
        </p:spPr>
        <p:txBody>
          <a:bodyPr>
            <a:normAutofit lnSpcReduction="10000"/>
          </a:bodyPr>
          <a:lstStyle/>
          <a:p>
            <a:pPr marL="342900" indent="-342900">
              <a:buFont typeface="Wingdings" charset="2"/>
              <a:buChar char="§"/>
            </a:pPr>
            <a:r>
              <a:rPr lang="fr-CA" dirty="0"/>
              <a:t>Une collection structurée et lisible par machine de </a:t>
            </a:r>
            <a:r>
              <a:rPr lang="fr-CA" b="1" dirty="0"/>
              <a:t>faits</a:t>
            </a:r>
            <a:r>
              <a:rPr lang="fr-CA" dirty="0"/>
              <a:t> sur un domaine.</a:t>
            </a:r>
          </a:p>
          <a:p>
            <a:pPr marL="342900" indent="-342900">
              <a:buFont typeface="Wingdings" charset="2"/>
              <a:buChar char="§"/>
            </a:pPr>
            <a:r>
              <a:rPr lang="fr-CA" dirty="0"/>
              <a:t>Motivée par le désir de créer des données de plus en plus lisibles par machine, mais toujours complexes sur le plan conceptuel. </a:t>
            </a:r>
          </a:p>
          <a:p>
            <a:pPr marL="342900" indent="-342900">
              <a:buFont typeface="Wingdings" charset="2"/>
              <a:buChar char="§"/>
            </a:pPr>
            <a:r>
              <a:rPr lang="fr-CA" dirty="0"/>
              <a:t>Vous pourriez décrire l’ontologie, en plaisantant un peu, comme « un modèle de données gonflé aux stéroïdes ».</a:t>
            </a:r>
          </a:p>
          <a:p>
            <a:pPr marL="342900" indent="-342900">
              <a:buFont typeface="Wingdings" charset="2"/>
              <a:buChar char="§"/>
            </a:pPr>
            <a:r>
              <a:rPr lang="fr-CA" dirty="0"/>
              <a:t>Une tentative de se rapprocher du niveau de détail d’un modèle conceptuel complet.</a:t>
            </a:r>
          </a:p>
        </p:txBody>
      </p:sp>
      <p:pic>
        <p:nvPicPr>
          <p:cNvPr id="4" name="Picture 3">
            <a:extLst>
              <a:ext uri="{FF2B5EF4-FFF2-40B4-BE49-F238E27FC236}">
                <a16:creationId xmlns:a16="http://schemas.microsoft.com/office/drawing/2014/main" id="{09924351-9433-4E69-94D4-31EAB5E6BEBD}"/>
              </a:ext>
            </a:extLst>
          </p:cNvPr>
          <p:cNvPicPr>
            <a:picLocks noChangeAspect="1"/>
          </p:cNvPicPr>
          <p:nvPr>
            <p:custDataLst>
              <p:tags r:id="rId3"/>
            </p:custDataLst>
          </p:nvPr>
        </p:nvPicPr>
        <p:blipFill>
          <a:blip r:embed="rId6"/>
          <a:stretch>
            <a:fillRect/>
          </a:stretch>
        </p:blipFill>
        <p:spPr>
          <a:xfrm>
            <a:off x="8504354" y="2057177"/>
            <a:ext cx="2978885" cy="4361584"/>
          </a:xfrm>
          <a:prstGeom prst="rect">
            <a:avLst/>
          </a:prstGeom>
        </p:spPr>
      </p:pic>
    </p:spTree>
    <p:extLst>
      <p:ext uri="{BB962C8B-B14F-4D97-AF65-F5344CB8AC3E}">
        <p14:creationId xmlns:p14="http://schemas.microsoft.com/office/powerpoint/2010/main" val="2359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Du vieux ou du nouveau?</a:t>
            </a:r>
          </a:p>
        </p:txBody>
      </p:sp>
      <p:sp>
        <p:nvSpPr>
          <p:cNvPr id="5" name="Content Placeholder 4"/>
          <p:cNvSpPr>
            <a:spLocks noGrp="1"/>
          </p:cNvSpPr>
          <p:nvPr>
            <p:ph idx="1"/>
            <p:custDataLst>
              <p:tags r:id="rId2"/>
            </p:custDataLst>
          </p:nvPr>
        </p:nvSpPr>
        <p:spPr>
          <a:xfrm>
            <a:off x="581192" y="2180496"/>
            <a:ext cx="7539355" cy="4140767"/>
          </a:xfrm>
        </p:spPr>
        <p:txBody>
          <a:bodyPr>
            <a:normAutofit fontScale="92500" lnSpcReduction="10000"/>
          </a:bodyPr>
          <a:lstStyle/>
          <a:p>
            <a:r>
              <a:rPr lang="fr-CA" dirty="0"/>
              <a:t>Puisque vous avez tous été choisis pour le flux de données, vous êtes peut-être déjà des « personnes responsables des données ».</a:t>
            </a:r>
          </a:p>
          <a:p>
            <a:r>
              <a:rPr lang="fr-CA" dirty="0"/>
              <a:t>Vous connaissez sans doute déjà bon nombre de ces concepts et compétences.</a:t>
            </a:r>
          </a:p>
          <a:p>
            <a:r>
              <a:rPr lang="fr-CA" dirty="0"/>
              <a:t>Cependant, comme ces concepts d’architecture de données et de connaissances sont essentiels à l’élaboration d’un projet axé sur les données, nous ne pouvons pas simplement supposer que vous les connaissez!</a:t>
            </a:r>
          </a:p>
          <a:p>
            <a:r>
              <a:rPr lang="fr-CA" dirty="0"/>
              <a:t>Espérons que certains de ces concepts seront encore nouveaux pour tout le monde! Ontologies, quelqu’un?</a:t>
            </a:r>
          </a:p>
        </p:txBody>
      </p:sp>
      <p:pic>
        <p:nvPicPr>
          <p:cNvPr id="2" name="Picture 1"/>
          <p:cNvPicPr>
            <a:picLocks noChangeAspect="1"/>
          </p:cNvPicPr>
          <p:nvPr>
            <p:custDataLst>
              <p:tags r:id="rId3"/>
            </p:custDataLst>
          </p:nvPr>
        </p:nvPicPr>
        <p:blipFill>
          <a:blip r:embed="rId6"/>
          <a:stretch>
            <a:fillRect/>
          </a:stretch>
        </p:blipFill>
        <p:spPr>
          <a:xfrm>
            <a:off x="8422674" y="2518161"/>
            <a:ext cx="3188268" cy="3188268"/>
          </a:xfrm>
          <a:prstGeom prst="rect">
            <a:avLst/>
          </a:prstGeom>
        </p:spPr>
      </p:pic>
    </p:spTree>
    <p:extLst>
      <p:ext uri="{BB962C8B-B14F-4D97-AF65-F5344CB8AC3E}">
        <p14:creationId xmlns:p14="http://schemas.microsoft.com/office/powerpoint/2010/main" val="140645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Métadonnées pour fournir un contexte</a:t>
            </a:r>
          </a:p>
        </p:txBody>
      </p:sp>
      <p:sp>
        <p:nvSpPr>
          <p:cNvPr id="3" name="Content Placeholder 2"/>
          <p:cNvSpPr>
            <a:spLocks noGrp="1"/>
          </p:cNvSpPr>
          <p:nvPr>
            <p:ph idx="1"/>
            <p:custDataLst>
              <p:tags r:id="rId2"/>
            </p:custDataLst>
          </p:nvPr>
        </p:nvSpPr>
        <p:spPr>
          <a:xfrm>
            <a:off x="581193" y="1965840"/>
            <a:ext cx="10383334" cy="4140767"/>
          </a:xfrm>
        </p:spPr>
        <p:txBody>
          <a:bodyPr/>
          <a:lstStyle/>
          <a:p>
            <a:pPr marL="342900" indent="-342900">
              <a:buFont typeface="Wingdings" charset="2"/>
              <a:buChar char="§"/>
            </a:pPr>
            <a:r>
              <a:rPr lang="fr-CA" dirty="0"/>
              <a:t>Nous perdons quelque chose lorsque nous passons de notre modèle conceptuel à un modèle de type spécifique – p. ex. le modèle de données ou de connaissances.</a:t>
            </a:r>
          </a:p>
          <a:p>
            <a:pPr marL="342900" indent="-342900">
              <a:buFont typeface="Wingdings" charset="2"/>
              <a:buChar char="§"/>
            </a:pPr>
            <a:r>
              <a:rPr lang="fr-CA" dirty="0"/>
              <a:t>Une façon de conserver le contexte est de fournir des métadonnées (riches, si possible) – des données </a:t>
            </a:r>
            <a:r>
              <a:rPr lang="fr-CA" b="1" dirty="0"/>
              <a:t>sur</a:t>
            </a:r>
            <a:r>
              <a:rPr lang="fr-CA" dirty="0"/>
              <a:t> nos données!</a:t>
            </a:r>
          </a:p>
          <a:p>
            <a:pPr marL="342900" indent="-342900">
              <a:buFont typeface="Wingdings" charset="2"/>
              <a:buChar char="§"/>
            </a:pPr>
            <a:r>
              <a:rPr lang="fr-CA" dirty="0"/>
              <a:t>Les métadonnées sont essentielles lorsqu’il s’agit de mettre en œuvre des stratégies pour travailler d’un ensemble de données à l’autre.</a:t>
            </a:r>
          </a:p>
          <a:p>
            <a:pPr marL="342900" indent="-342900">
              <a:buFont typeface="Wingdings" charset="2"/>
              <a:buChar char="§"/>
            </a:pPr>
            <a:r>
              <a:rPr lang="fr-CA" dirty="0"/>
              <a:t>L’ontologie peut aussi jouer un rôle ici!</a:t>
            </a:r>
          </a:p>
        </p:txBody>
      </p:sp>
    </p:spTree>
    <p:extLst>
      <p:ext uri="{BB962C8B-B14F-4D97-AF65-F5344CB8AC3E}">
        <p14:creationId xmlns:p14="http://schemas.microsoft.com/office/powerpoint/2010/main" val="200266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Données structurées par rapport aux données non structurées</a:t>
            </a:r>
          </a:p>
        </p:txBody>
      </p:sp>
      <p:sp>
        <p:nvSpPr>
          <p:cNvPr id="3" name="Content Placeholder 2"/>
          <p:cNvSpPr>
            <a:spLocks noGrp="1"/>
          </p:cNvSpPr>
          <p:nvPr>
            <p:ph idx="1"/>
            <p:custDataLst>
              <p:tags r:id="rId2"/>
            </p:custDataLst>
          </p:nvPr>
        </p:nvSpPr>
        <p:spPr>
          <a:xfrm>
            <a:off x="581192" y="2180496"/>
            <a:ext cx="7217395" cy="4140767"/>
          </a:xfrm>
        </p:spPr>
        <p:txBody>
          <a:bodyPr>
            <a:normAutofit fontScale="92500" lnSpcReduction="20000"/>
          </a:bodyPr>
          <a:lstStyle/>
          <a:p>
            <a:r>
              <a:rPr lang="fr-CA" dirty="0"/>
              <a:t>La disponibilité croissante de données non structurées et de grands objets binaires « </a:t>
            </a:r>
            <a:r>
              <a:rPr lang="fr-CA" b="1" dirty="0"/>
              <a:t>blob</a:t>
            </a:r>
            <a:r>
              <a:rPr lang="fr-CA" dirty="0"/>
              <a:t> » est l’une des principales motivations de certains des nouveaux développements dans les types de bases de données et autres stratégies de stockage de données.</a:t>
            </a:r>
          </a:p>
          <a:p>
            <a:r>
              <a:rPr lang="fr-CA" b="1" dirty="0"/>
              <a:t>Données structurées</a:t>
            </a:r>
            <a:r>
              <a:rPr lang="fr-CA" dirty="0"/>
              <a:t> : étiquetées, organisées, discrètes, selon une structure limitée et prédéfinie</a:t>
            </a:r>
          </a:p>
          <a:p>
            <a:r>
              <a:rPr lang="fr-CA" b="1" dirty="0"/>
              <a:t>Données non structurées</a:t>
            </a:r>
            <a:r>
              <a:rPr lang="fr-CA" dirty="0"/>
              <a:t> : non organisées, pas de modèle de données structuré prédéfini précis – p. ex. texte dans un document</a:t>
            </a:r>
          </a:p>
          <a:p>
            <a:r>
              <a:rPr lang="fr-CA" b="1" dirty="0"/>
              <a:t>Données « Blob »</a:t>
            </a:r>
            <a:r>
              <a:rPr lang="fr-CA" dirty="0"/>
              <a:t> : grand objet binaire – images, audio, multimédia</a:t>
            </a:r>
          </a:p>
        </p:txBody>
      </p:sp>
      <p:pic>
        <p:nvPicPr>
          <p:cNvPr id="4" name="Picture 3">
            <a:extLst>
              <a:ext uri="{FF2B5EF4-FFF2-40B4-BE49-F238E27FC236}">
                <a16:creationId xmlns:a16="http://schemas.microsoft.com/office/drawing/2014/main" id="{C20AC4D2-0D5B-497B-BE84-770F73436A36}"/>
              </a:ext>
            </a:extLst>
          </p:cNvPr>
          <p:cNvPicPr>
            <a:picLocks noChangeAspect="1"/>
          </p:cNvPicPr>
          <p:nvPr>
            <p:custDataLst>
              <p:tags r:id="rId3"/>
            </p:custDataLst>
          </p:nvPr>
        </p:nvPicPr>
        <p:blipFill>
          <a:blip r:embed="rId6"/>
          <a:stretch>
            <a:fillRect/>
          </a:stretch>
        </p:blipFill>
        <p:spPr>
          <a:xfrm>
            <a:off x="7961451" y="2307615"/>
            <a:ext cx="3756583" cy="3756583"/>
          </a:xfrm>
          <a:prstGeom prst="rect">
            <a:avLst/>
          </a:prstGeom>
        </p:spPr>
      </p:pic>
    </p:spTree>
    <p:extLst>
      <p:ext uri="{BB962C8B-B14F-4D97-AF65-F5344CB8AC3E}">
        <p14:creationId xmlns:p14="http://schemas.microsoft.com/office/powerpoint/2010/main" val="2542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Qu’est-ce que la modélisation de données?</a:t>
            </a:r>
          </a:p>
        </p:txBody>
      </p:sp>
      <p:sp>
        <p:nvSpPr>
          <p:cNvPr id="5" name="Content Placeholder 4"/>
          <p:cNvSpPr>
            <a:spLocks noGrp="1"/>
          </p:cNvSpPr>
          <p:nvPr>
            <p:ph idx="1"/>
            <p:custDataLst>
              <p:tags r:id="rId2"/>
            </p:custDataLst>
          </p:nvPr>
        </p:nvSpPr>
        <p:spPr>
          <a:xfrm>
            <a:off x="581192" y="2180496"/>
            <a:ext cx="9184929" cy="4140767"/>
          </a:xfrm>
        </p:spPr>
        <p:txBody>
          <a:bodyPr/>
          <a:lstStyle/>
          <a:p>
            <a:r>
              <a:rPr lang="fr-CA" dirty="0"/>
              <a:t>Nous allons examiner quatre options différentes qui sont actuellement populaires en matière de modélisation ou de stratégies de structuration </a:t>
            </a:r>
            <a:r>
              <a:rPr lang="fr-CA" b="1" dirty="0"/>
              <a:t>de données et de connaissances</a:t>
            </a:r>
            <a:r>
              <a:rPr lang="fr-CA" dirty="0"/>
              <a:t> fondamentales : </a:t>
            </a:r>
          </a:p>
          <a:p>
            <a:pPr marL="342900" indent="-342900">
              <a:buFont typeface="Wingdings" pitchFamily="2" charset="2"/>
              <a:buChar char="§"/>
            </a:pPr>
            <a:r>
              <a:rPr lang="fr-CA" dirty="0"/>
              <a:t>paires de valeurs clés (p. ex. JSON)</a:t>
            </a:r>
          </a:p>
          <a:p>
            <a:pPr marL="342900" indent="-342900">
              <a:buFont typeface="Wingdings" pitchFamily="2" charset="2"/>
              <a:buChar char="§"/>
            </a:pPr>
            <a:r>
              <a:rPr lang="fr-CA" dirty="0"/>
              <a:t>triples (p. ex. modèle RDF)</a:t>
            </a:r>
          </a:p>
          <a:p>
            <a:pPr marL="342900" indent="-342900">
              <a:buFont typeface="Wingdings" pitchFamily="2" charset="2"/>
              <a:buChar char="§"/>
            </a:pPr>
            <a:r>
              <a:rPr lang="fr-CA" dirty="0"/>
              <a:t>bases de données graphiques</a:t>
            </a:r>
          </a:p>
          <a:p>
            <a:pPr marL="342900" indent="-342900">
              <a:buFont typeface="Wingdings" pitchFamily="2" charset="2"/>
              <a:buChar char="§"/>
            </a:pPr>
            <a:r>
              <a:rPr lang="fr-CA" dirty="0"/>
              <a:t>bases de données relationnelles</a:t>
            </a:r>
          </a:p>
        </p:txBody>
      </p:sp>
      <p:sp>
        <p:nvSpPr>
          <p:cNvPr id="2" name="Right Bracket 1"/>
          <p:cNvSpPr/>
          <p:nvPr>
            <p:custDataLst>
              <p:tags r:id="rId3"/>
            </p:custDataLst>
          </p:nvPr>
        </p:nvSpPr>
        <p:spPr>
          <a:xfrm>
            <a:off x="7619721" y="3828130"/>
            <a:ext cx="304074" cy="144897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 name="TextBox 2"/>
          <p:cNvSpPr txBox="1"/>
          <p:nvPr>
            <p:custDataLst>
              <p:tags r:id="rId4"/>
            </p:custDataLst>
          </p:nvPr>
        </p:nvSpPr>
        <p:spPr>
          <a:xfrm>
            <a:off x="8227852" y="4275355"/>
            <a:ext cx="787395" cy="369332"/>
          </a:xfrm>
          <a:prstGeom prst="rect">
            <a:avLst/>
          </a:prstGeom>
          <a:noFill/>
        </p:spPr>
        <p:txBody>
          <a:bodyPr wrap="none" rtlCol="0">
            <a:spAutoFit/>
          </a:bodyPr>
          <a:lstStyle/>
          <a:p>
            <a:r>
              <a:rPr lang="fr-CA" dirty="0">
                <a:latin typeface="Dagny OT"/>
                <a:cs typeface="Dagny OT"/>
              </a:rPr>
              <a:t>noSQL</a:t>
            </a:r>
          </a:p>
        </p:txBody>
      </p:sp>
    </p:spTree>
    <p:extLst>
      <p:ext uri="{BB962C8B-B14F-4D97-AF65-F5344CB8AC3E}">
        <p14:creationId xmlns:p14="http://schemas.microsoft.com/office/powerpoint/2010/main" val="784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Mémoires de valeurs clés et mémoires triples</a:t>
            </a:r>
          </a:p>
        </p:txBody>
      </p:sp>
      <p:sp>
        <p:nvSpPr>
          <p:cNvPr id="3" name="Content Placeholder 2"/>
          <p:cNvSpPr>
            <a:spLocks noGrp="1"/>
          </p:cNvSpPr>
          <p:nvPr>
            <p:ph idx="1"/>
            <p:custDataLst>
              <p:tags r:id="rId2"/>
            </p:custDataLst>
          </p:nvPr>
        </p:nvSpPr>
        <p:spPr>
          <a:xfrm>
            <a:off x="581193" y="2180496"/>
            <a:ext cx="9667868" cy="4140767"/>
          </a:xfrm>
        </p:spPr>
        <p:txBody>
          <a:bodyPr/>
          <a:lstStyle/>
          <a:p>
            <a:r>
              <a:rPr lang="fr-CA" dirty="0"/>
              <a:t>Voici des moyens relativement peu structurés de stocker les données :</a:t>
            </a:r>
          </a:p>
          <a:p>
            <a:pPr marL="342900" indent="-342900">
              <a:buFont typeface="Wingdings" pitchFamily="2" charset="2"/>
              <a:buChar char="§"/>
            </a:pPr>
            <a:r>
              <a:rPr lang="fr-CA" b="1" dirty="0"/>
              <a:t>Valeur clé</a:t>
            </a:r>
            <a:r>
              <a:rPr lang="fr-CA" dirty="0"/>
              <a:t> : toutes les données sont simplement stockées sous la forme d’une liste géante de clés et de valeurs, dans laquelle la clé est un nom ou une étiquette (possiblement d’un objet) et la valeur est une valeur qui y est associée.</a:t>
            </a:r>
          </a:p>
          <a:p>
            <a:pPr marL="342900" indent="-342900">
              <a:buFont typeface="Wingdings" pitchFamily="2" charset="2"/>
              <a:buChar char="§"/>
            </a:pPr>
            <a:r>
              <a:rPr lang="fr-CA" b="1" dirty="0"/>
              <a:t>Triple</a:t>
            </a:r>
            <a:r>
              <a:rPr lang="fr-CA" dirty="0"/>
              <a:t> : les données sont stockées en tant que sujet – prédicat – objet</a:t>
            </a:r>
          </a:p>
          <a:p>
            <a:endParaRPr lang="fr-CA" dirty="0"/>
          </a:p>
        </p:txBody>
      </p:sp>
    </p:spTree>
    <p:extLst>
      <p:ext uri="{BB962C8B-B14F-4D97-AF65-F5344CB8AC3E}">
        <p14:creationId xmlns:p14="http://schemas.microsoft.com/office/powerpoint/2010/main" val="387430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Exemples</a:t>
            </a:r>
          </a:p>
        </p:txBody>
      </p:sp>
      <p:sp>
        <p:nvSpPr>
          <p:cNvPr id="3" name="Content Placeholder 2"/>
          <p:cNvSpPr>
            <a:spLocks noGrp="1"/>
          </p:cNvSpPr>
          <p:nvPr>
            <p:ph idx="1"/>
            <p:custDataLst>
              <p:tags r:id="rId2"/>
            </p:custDataLst>
          </p:nvPr>
        </p:nvSpPr>
        <p:spPr>
          <a:xfrm>
            <a:off x="581192" y="2532185"/>
            <a:ext cx="5166466" cy="3593515"/>
          </a:xfrm>
        </p:spPr>
        <p:txBody>
          <a:bodyPr>
            <a:normAutofit fontScale="92500"/>
          </a:bodyPr>
          <a:lstStyle/>
          <a:p>
            <a:r>
              <a:rPr lang="fr-CA" b="1" dirty="0"/>
              <a:t>type de pomme - couleur de la pomme</a:t>
            </a:r>
          </a:p>
          <a:p>
            <a:r>
              <a:rPr lang="fr-CA" dirty="0"/>
              <a:t>Granny Smith - verte</a:t>
            </a:r>
          </a:p>
          <a:p>
            <a:r>
              <a:rPr lang="fr-CA" dirty="0"/>
              <a:t>Red Delicious - rouge</a:t>
            </a:r>
          </a:p>
          <a:p>
            <a:endParaRPr lang="fr-CA" dirty="0"/>
          </a:p>
          <a:p>
            <a:r>
              <a:rPr lang="fr-CA" b="1" dirty="0"/>
              <a:t>personne - pointure de chaussures</a:t>
            </a:r>
          </a:p>
          <a:p>
            <a:r>
              <a:rPr lang="fr-CA" dirty="0"/>
              <a:t>Jen Schellinck - femmes, pointure 7</a:t>
            </a:r>
          </a:p>
          <a:p>
            <a:r>
              <a:rPr lang="fr-CA" dirty="0"/>
              <a:t>Colin Henein - hommes, pointure 10</a:t>
            </a:r>
          </a:p>
        </p:txBody>
      </p:sp>
      <p:sp>
        <p:nvSpPr>
          <p:cNvPr id="4" name="Content Placeholder 2"/>
          <p:cNvSpPr txBox="1">
            <a:spLocks/>
          </p:cNvSpPr>
          <p:nvPr>
            <p:custDataLst>
              <p:tags r:id="rId3"/>
            </p:custDataLst>
          </p:nvPr>
        </p:nvSpPr>
        <p:spPr>
          <a:xfrm>
            <a:off x="5888334" y="2197510"/>
            <a:ext cx="5416038" cy="4140767"/>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fr-CA" dirty="0"/>
          </a:p>
          <a:p>
            <a:r>
              <a:rPr lang="fr-CA" b="1" dirty="0"/>
              <a:t>mot - définition</a:t>
            </a:r>
          </a:p>
          <a:p>
            <a:r>
              <a:rPr lang="fr-CA" b="1" dirty="0"/>
              <a:t>URL - page Web</a:t>
            </a:r>
          </a:p>
          <a:p>
            <a:r>
              <a:rPr lang="fr-CA" b="1" dirty="0"/>
              <a:t>Nom de rapport - rapport (dossier de documentation)</a:t>
            </a:r>
          </a:p>
          <a:p>
            <a:endParaRPr lang="fr-CA" dirty="0"/>
          </a:p>
          <a:p>
            <a:r>
              <a:rPr lang="fr-CA" u="sng" dirty="0"/>
              <a:t>Les triples ajoutent un verbe au mélange</a:t>
            </a:r>
            <a:r>
              <a:rPr lang="fr-CA" dirty="0"/>
              <a:t> :</a:t>
            </a:r>
          </a:p>
          <a:p>
            <a:r>
              <a:rPr lang="fr-CA" b="1" dirty="0"/>
              <a:t>	Personne - est - âge</a:t>
            </a:r>
          </a:p>
          <a:p>
            <a:r>
              <a:rPr lang="fr-CA" dirty="0"/>
              <a:t>	Objet - est de couleur - couleur</a:t>
            </a:r>
          </a:p>
          <a:p>
            <a:endParaRPr lang="fr-CA" dirty="0"/>
          </a:p>
        </p:txBody>
      </p:sp>
    </p:spTree>
    <p:extLst>
      <p:ext uri="{BB962C8B-B14F-4D97-AF65-F5344CB8AC3E}">
        <p14:creationId xmlns:p14="http://schemas.microsoft.com/office/powerpoint/2010/main" val="35469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Régler les détails</a:t>
            </a:r>
          </a:p>
        </p:txBody>
      </p:sp>
      <p:sp>
        <p:nvSpPr>
          <p:cNvPr id="3" name="Content Placeholder 2"/>
          <p:cNvSpPr>
            <a:spLocks noGrp="1"/>
          </p:cNvSpPr>
          <p:nvPr>
            <p:ph idx="1"/>
            <p:custDataLst>
              <p:tags r:id="rId2"/>
            </p:custDataLst>
          </p:nvPr>
        </p:nvSpPr>
        <p:spPr>
          <a:xfrm>
            <a:off x="581192" y="2180496"/>
            <a:ext cx="10741069" cy="4140767"/>
          </a:xfrm>
        </p:spPr>
        <p:txBody>
          <a:bodyPr/>
          <a:lstStyle/>
          <a:p>
            <a:pPr marL="342900" indent="-342900">
              <a:buFont typeface="Wingdings" charset="2"/>
              <a:buChar char="§"/>
            </a:pPr>
            <a:r>
              <a:rPr lang="fr-CA" dirty="0"/>
              <a:t>Les deux stratégies se traduisent par une grande flexibilité en ce qui concerne la « conception » du stockage des données.</a:t>
            </a:r>
          </a:p>
          <a:p>
            <a:pPr marL="342900" indent="-342900">
              <a:buFont typeface="Wingdings" charset="2"/>
              <a:buChar char="§"/>
            </a:pPr>
            <a:r>
              <a:rPr lang="fr-CA" dirty="0"/>
              <a:t>Pour ce qui est de la </a:t>
            </a:r>
            <a:r>
              <a:rPr lang="fr-CA" b="1" dirty="0"/>
              <a:t>mise en œuvre</a:t>
            </a:r>
            <a:r>
              <a:rPr lang="fr-CA" dirty="0"/>
              <a:t> de ces modèles de données, le problème réside dans les détails, et leur extrême souplesse peut ajouter à ce défi.</a:t>
            </a:r>
          </a:p>
          <a:p>
            <a:pPr marL="342900" indent="-342900">
              <a:buFont typeface="Wingdings" charset="2"/>
              <a:buChar char="§"/>
            </a:pPr>
            <a:r>
              <a:rPr lang="fr-CA" dirty="0"/>
              <a:t>Voir par exemple : </a:t>
            </a:r>
            <a:r>
              <a:rPr lang="fr-CA" dirty="0">
                <a:hlinkClick r:id="rId5"/>
              </a:rPr>
              <a:t>https://softwareengineering.stackexchange.com/questions/321534/what-json-structure-to-use-for-key-value-pairs</a:t>
            </a:r>
            <a:r>
              <a:rPr lang="fr-CA" dirty="0"/>
              <a:t> </a:t>
            </a:r>
          </a:p>
          <a:p>
            <a:endParaRPr lang="fr-CA" dirty="0"/>
          </a:p>
        </p:txBody>
      </p:sp>
    </p:spTree>
    <p:extLst>
      <p:ext uri="{BB962C8B-B14F-4D97-AF65-F5344CB8AC3E}">
        <p14:creationId xmlns:p14="http://schemas.microsoft.com/office/powerpoint/2010/main" val="109233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Bases de données graphiques</a:t>
            </a:r>
          </a:p>
        </p:txBody>
      </p:sp>
      <p:sp>
        <p:nvSpPr>
          <p:cNvPr id="3" name="Content Placeholder 2"/>
          <p:cNvSpPr>
            <a:spLocks noGrp="1"/>
          </p:cNvSpPr>
          <p:nvPr>
            <p:ph idx="1"/>
            <p:custDataLst>
              <p:tags r:id="rId2"/>
            </p:custDataLst>
          </p:nvPr>
        </p:nvSpPr>
        <p:spPr>
          <a:xfrm>
            <a:off x="509644" y="2001616"/>
            <a:ext cx="6984869" cy="4140767"/>
          </a:xfrm>
        </p:spPr>
        <p:txBody>
          <a:bodyPr>
            <a:normAutofit/>
          </a:bodyPr>
          <a:lstStyle/>
          <a:p>
            <a:r>
              <a:rPr lang="fr-CA" dirty="0"/>
              <a:t>Accent mis sur les </a:t>
            </a:r>
            <a:r>
              <a:rPr lang="fr-CA" b="1" dirty="0"/>
              <a:t>liens</a:t>
            </a:r>
            <a:r>
              <a:rPr lang="fr-CA" dirty="0"/>
              <a:t> entre les différents types d’objets, plutôt que sur les liens entre un objet et les propriétés de cet objet. </a:t>
            </a:r>
          </a:p>
          <a:p>
            <a:r>
              <a:rPr lang="fr-CA" dirty="0"/>
              <a:t>Le modèle de données :</a:t>
            </a:r>
          </a:p>
          <a:p>
            <a:pPr marL="342900" indent="-342900">
              <a:buFont typeface="Wingdings" charset="2"/>
              <a:buChar char="§"/>
            </a:pPr>
            <a:r>
              <a:rPr lang="fr-CA" dirty="0"/>
              <a:t>objets représentés par des nœuds</a:t>
            </a:r>
          </a:p>
          <a:p>
            <a:pPr marL="342900" indent="-342900">
              <a:buFont typeface="Wingdings" charset="2"/>
              <a:buChar char="§"/>
            </a:pPr>
            <a:r>
              <a:rPr lang="fr-CA" dirty="0"/>
              <a:t>liens entre ces objets représentés par des bords</a:t>
            </a:r>
          </a:p>
          <a:p>
            <a:pPr marL="342900" indent="-342900">
              <a:buFont typeface="Wingdings" charset="2"/>
              <a:buChar char="§"/>
            </a:pPr>
            <a:r>
              <a:rPr lang="fr-CA" dirty="0"/>
              <a:t>les objets peuvent avoir un lien avec d’autres objets du même type - la personne est le frère ou la sœur de l’autre personne</a:t>
            </a:r>
          </a:p>
        </p:txBody>
      </p:sp>
      <p:pic>
        <p:nvPicPr>
          <p:cNvPr id="4" name="Picture 3">
            <a:extLst>
              <a:ext uri="{FF2B5EF4-FFF2-40B4-BE49-F238E27FC236}">
                <a16:creationId xmlns:a16="http://schemas.microsoft.com/office/drawing/2014/main" id="{BE816AF3-1283-421E-A961-B0F541140192}"/>
              </a:ext>
            </a:extLst>
          </p:cNvPr>
          <p:cNvPicPr>
            <a:picLocks noChangeAspect="1"/>
          </p:cNvPicPr>
          <p:nvPr>
            <p:custDataLst>
              <p:tags r:id="rId3"/>
            </p:custDataLst>
          </p:nvPr>
        </p:nvPicPr>
        <p:blipFill>
          <a:blip r:embed="rId6"/>
          <a:stretch>
            <a:fillRect/>
          </a:stretch>
        </p:blipFill>
        <p:spPr>
          <a:xfrm>
            <a:off x="7299645" y="1949852"/>
            <a:ext cx="4344573" cy="4344573"/>
          </a:xfrm>
          <a:prstGeom prst="rect">
            <a:avLst/>
          </a:prstGeom>
        </p:spPr>
      </p:pic>
    </p:spTree>
    <p:extLst>
      <p:ext uri="{BB962C8B-B14F-4D97-AF65-F5344CB8AC3E}">
        <p14:creationId xmlns:p14="http://schemas.microsoft.com/office/powerpoint/2010/main" val="35489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Bases de données relationnelles</a:t>
            </a:r>
          </a:p>
        </p:txBody>
      </p:sp>
      <p:sp>
        <p:nvSpPr>
          <p:cNvPr id="3" name="Content Placeholder 2"/>
          <p:cNvSpPr>
            <a:spLocks noGrp="1"/>
          </p:cNvSpPr>
          <p:nvPr>
            <p:ph idx="1"/>
            <p:custDataLst>
              <p:tags r:id="rId2"/>
            </p:custDataLst>
          </p:nvPr>
        </p:nvSpPr>
        <p:spPr>
          <a:xfrm>
            <a:off x="563303" y="1965837"/>
            <a:ext cx="5822237" cy="4140767"/>
          </a:xfrm>
        </p:spPr>
        <p:txBody>
          <a:bodyPr/>
          <a:lstStyle/>
          <a:p>
            <a:pPr marL="342900" indent="-342900">
              <a:buFont typeface="Wingdings" charset="2"/>
              <a:buChar char="§"/>
            </a:pPr>
            <a:r>
              <a:rPr lang="fr-CA" dirty="0"/>
              <a:t>Données stockées dans une série de tableaux.</a:t>
            </a:r>
          </a:p>
          <a:p>
            <a:pPr marL="342900" indent="-342900">
              <a:buFont typeface="Wingdings" charset="2"/>
              <a:buChar char="§"/>
            </a:pPr>
            <a:r>
              <a:rPr lang="fr-CA" dirty="0"/>
              <a:t>En gros, chaque tableau représente un objet et des propriétés liées à cet objet.</a:t>
            </a:r>
          </a:p>
          <a:p>
            <a:pPr marL="342900" indent="-342900">
              <a:buFont typeface="Wingdings" charset="2"/>
              <a:buChar char="§"/>
            </a:pPr>
            <a:r>
              <a:rPr lang="fr-CA" dirty="0"/>
              <a:t>Des colonnes spéciales dans les tableaux relient les instances d’objets dans le tableau.</a:t>
            </a:r>
          </a:p>
        </p:txBody>
      </p:sp>
      <p:pic>
        <p:nvPicPr>
          <p:cNvPr id="4" name="Picture 3">
            <a:extLst>
              <a:ext uri="{FF2B5EF4-FFF2-40B4-BE49-F238E27FC236}">
                <a16:creationId xmlns:a16="http://schemas.microsoft.com/office/drawing/2014/main" id="{AB147C72-20CA-46CA-84F0-73D7E51F6D43}"/>
              </a:ext>
            </a:extLst>
          </p:cNvPr>
          <p:cNvPicPr>
            <a:picLocks noChangeAspect="1"/>
          </p:cNvPicPr>
          <p:nvPr>
            <p:custDataLst>
              <p:tags r:id="rId3"/>
            </p:custDataLst>
          </p:nvPr>
        </p:nvPicPr>
        <p:blipFill>
          <a:blip r:embed="rId6"/>
          <a:stretch>
            <a:fillRect/>
          </a:stretch>
        </p:blipFill>
        <p:spPr>
          <a:xfrm>
            <a:off x="7231686" y="2182394"/>
            <a:ext cx="3668622" cy="3971244"/>
          </a:xfrm>
          <a:prstGeom prst="rect">
            <a:avLst/>
          </a:prstGeom>
        </p:spPr>
      </p:pic>
    </p:spTree>
    <p:extLst>
      <p:ext uri="{BB962C8B-B14F-4D97-AF65-F5344CB8AC3E}">
        <p14:creationId xmlns:p14="http://schemas.microsoft.com/office/powerpoint/2010/main" val="147932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Bases de données relationnelles</a:t>
            </a:r>
          </a:p>
        </p:txBody>
      </p:sp>
      <p:sp>
        <p:nvSpPr>
          <p:cNvPr id="3" name="Content Placeholder 2"/>
          <p:cNvSpPr>
            <a:spLocks noGrp="1"/>
          </p:cNvSpPr>
          <p:nvPr>
            <p:ph idx="1"/>
            <p:custDataLst>
              <p:tags r:id="rId2"/>
            </p:custDataLst>
          </p:nvPr>
        </p:nvSpPr>
        <p:spPr>
          <a:xfrm>
            <a:off x="527531" y="1930064"/>
            <a:ext cx="7306830" cy="4140767"/>
          </a:xfrm>
        </p:spPr>
        <p:txBody>
          <a:bodyPr>
            <a:normAutofit fontScale="92500"/>
          </a:bodyPr>
          <a:lstStyle/>
          <a:p>
            <a:pPr marL="342900" indent="-342900">
              <a:buFont typeface="Wingdings" charset="2"/>
              <a:buChar char="§"/>
            </a:pPr>
            <a:r>
              <a:rPr lang="fr-CA" dirty="0"/>
              <a:t>Exemple : Je vis dans une maison qui a une adresse particulière. </a:t>
            </a:r>
          </a:p>
          <a:p>
            <a:pPr marL="342900" indent="-342900">
              <a:buFont typeface="Wingdings" charset="2"/>
              <a:buChar char="§"/>
            </a:pPr>
            <a:r>
              <a:rPr lang="fr-CA" dirty="0"/>
              <a:t>Parfois, la propriété de la maison sera stockée dans le tableau qui stocke les informations me concernant. </a:t>
            </a:r>
          </a:p>
          <a:p>
            <a:pPr marL="342900" indent="-342900">
              <a:buFont typeface="Wingdings" charset="2"/>
              <a:buChar char="§"/>
            </a:pPr>
            <a:r>
              <a:rPr lang="fr-CA" dirty="0"/>
              <a:t>Dans d’autres cas, il sera plus logique de stocker les informations sur la maison dans son propre tableau.</a:t>
            </a:r>
          </a:p>
          <a:p>
            <a:pPr marL="342900" indent="-342900">
              <a:buFont typeface="Wingdings" charset="2"/>
              <a:buChar char="§"/>
            </a:pPr>
            <a:r>
              <a:rPr lang="fr-CA" dirty="0"/>
              <a:t>La forme des bases de données relationnelles est déterminée par le fait qu’il s’agit ou non de liens un à un, un à plusieurs ou plusieurs à plusieurs (cardinalité).</a:t>
            </a:r>
          </a:p>
        </p:txBody>
      </p:sp>
      <p:pic>
        <p:nvPicPr>
          <p:cNvPr id="4" name="Picture 3">
            <a:extLst>
              <a:ext uri="{FF2B5EF4-FFF2-40B4-BE49-F238E27FC236}">
                <a16:creationId xmlns:a16="http://schemas.microsoft.com/office/drawing/2014/main" id="{58D65B77-A79E-4C22-8A4A-B90A4073B486}"/>
              </a:ext>
            </a:extLst>
          </p:cNvPr>
          <p:cNvPicPr>
            <a:picLocks noChangeAspect="1"/>
          </p:cNvPicPr>
          <p:nvPr>
            <p:custDataLst>
              <p:tags r:id="rId3"/>
            </p:custDataLst>
          </p:nvPr>
        </p:nvPicPr>
        <p:blipFill>
          <a:blip r:embed="rId7"/>
          <a:stretch>
            <a:fillRect/>
          </a:stretch>
        </p:blipFill>
        <p:spPr>
          <a:xfrm>
            <a:off x="8568535" y="2109757"/>
            <a:ext cx="1986707" cy="1986707"/>
          </a:xfrm>
          <a:prstGeom prst="rect">
            <a:avLst/>
          </a:prstGeom>
        </p:spPr>
      </p:pic>
      <p:pic>
        <p:nvPicPr>
          <p:cNvPr id="5" name="Picture 4">
            <a:extLst>
              <a:ext uri="{FF2B5EF4-FFF2-40B4-BE49-F238E27FC236}">
                <a16:creationId xmlns:a16="http://schemas.microsoft.com/office/drawing/2014/main" id="{00217CC4-970C-4242-9299-86D33C9A6656}"/>
              </a:ext>
            </a:extLst>
          </p:cNvPr>
          <p:cNvPicPr>
            <a:picLocks noChangeAspect="1"/>
          </p:cNvPicPr>
          <p:nvPr>
            <p:custDataLst>
              <p:tags r:id="rId4"/>
            </p:custDataLst>
          </p:nvPr>
        </p:nvPicPr>
        <p:blipFill>
          <a:blip r:embed="rId8"/>
          <a:stretch>
            <a:fillRect/>
          </a:stretch>
        </p:blipFill>
        <p:spPr>
          <a:xfrm>
            <a:off x="8747400" y="4292153"/>
            <a:ext cx="1789934" cy="1789934"/>
          </a:xfrm>
          <a:prstGeom prst="rect">
            <a:avLst/>
          </a:prstGeom>
        </p:spPr>
      </p:pic>
    </p:spTree>
    <p:extLst>
      <p:ext uri="{BB962C8B-B14F-4D97-AF65-F5344CB8AC3E}">
        <p14:creationId xmlns:p14="http://schemas.microsoft.com/office/powerpoint/2010/main" val="58788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Mise en pratique</a:t>
            </a:r>
          </a:p>
        </p:txBody>
      </p:sp>
      <p:sp>
        <p:nvSpPr>
          <p:cNvPr id="3" name="Content Placeholder 2"/>
          <p:cNvSpPr>
            <a:spLocks noGrp="1"/>
          </p:cNvSpPr>
          <p:nvPr>
            <p:ph idx="1"/>
            <p:custDataLst>
              <p:tags r:id="rId2"/>
            </p:custDataLst>
          </p:nvPr>
        </p:nvSpPr>
        <p:spPr/>
        <p:txBody>
          <a:bodyPr/>
          <a:lstStyle/>
          <a:p>
            <a:r>
              <a:rPr lang="fr-CA" dirty="0"/>
              <a:t>Imaginez un exemple de lien un à un, un à plusieurs et plusieurs à plusieurs. Dans quelle mesure la cardinalité de ce lien est-elle claire?</a:t>
            </a:r>
          </a:p>
          <a:p>
            <a:r>
              <a:rPr lang="fr-CA" dirty="0"/>
              <a:t>Quelle est la cardinalité du lien père-enfant?</a:t>
            </a:r>
          </a:p>
        </p:txBody>
      </p:sp>
    </p:spTree>
    <p:extLst>
      <p:ext uri="{BB962C8B-B14F-4D97-AF65-F5344CB8AC3E}">
        <p14:creationId xmlns:p14="http://schemas.microsoft.com/office/powerpoint/2010/main" val="78558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QUELQUES ÉLÉMENTS DE CONTEXTE</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7744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Avantages, inconvénients et cas d’utilisation de chacun</a:t>
            </a:r>
          </a:p>
        </p:txBody>
      </p:sp>
      <p:sp>
        <p:nvSpPr>
          <p:cNvPr id="3" name="Content Placeholder 2"/>
          <p:cNvSpPr>
            <a:spLocks noGrp="1"/>
          </p:cNvSpPr>
          <p:nvPr>
            <p:ph idx="1"/>
            <p:custDataLst>
              <p:tags r:id="rId2"/>
            </p:custDataLst>
          </p:nvPr>
        </p:nvSpPr>
        <p:spPr>
          <a:xfrm>
            <a:off x="509644" y="1947952"/>
            <a:ext cx="11029615" cy="4140767"/>
          </a:xfrm>
        </p:spPr>
        <p:txBody>
          <a:bodyPr>
            <a:normAutofit fontScale="92500"/>
          </a:bodyPr>
          <a:lstStyle/>
          <a:p>
            <a:r>
              <a:rPr lang="fr-CA" b="1" dirty="0"/>
              <a:t>Base de données relationnelle</a:t>
            </a:r>
            <a:r>
              <a:rPr lang="fr-CA" dirty="0"/>
              <a:t> : largement soutenue, bien comprise, fonctionne bien pour de nombreux types de systèmes et de cas d’utilisation. Base toutefois difficile à changer une fois mise en œuvre; ne gère pas bien les liens (malgré son nom).</a:t>
            </a:r>
          </a:p>
          <a:p>
            <a:r>
              <a:rPr lang="fr-CA" b="1" dirty="0"/>
              <a:t>Mémoires de valeurs clés</a:t>
            </a:r>
            <a:r>
              <a:rPr lang="fr-CA" dirty="0"/>
              <a:t> : peuvent prendre n’importe quel type de données; nul besoin de beaucoup de renseignements sur l’avancement de sa structure. Si vous avez beaucoup de valeurs manquantes, ces mémoires ne prendront pas de place. Peuvent toutefois être désordonnées et mystérieuses; difficile d’y trouver des données.</a:t>
            </a:r>
          </a:p>
          <a:p>
            <a:r>
              <a:rPr lang="fr-CA" b="1" dirty="0"/>
              <a:t>Bases de données graphiques</a:t>
            </a:r>
            <a:r>
              <a:rPr lang="fr-CA" dirty="0"/>
              <a:t> : rapides et intuitives si vous utilisez des données fortement axées sur les liens; pourraient être la seule option si vos données sont ainsi parce que les bases de données traditionnelles peuvent ralentir énormément. Sont toutefois probablement trop spécialisées si vos données ne sont pas ainsi, pas encore supportées à grande échelle.</a:t>
            </a:r>
          </a:p>
        </p:txBody>
      </p:sp>
    </p:spTree>
    <p:extLst>
      <p:ext uri="{BB962C8B-B14F-4D97-AF65-F5344CB8AC3E}">
        <p14:creationId xmlns:p14="http://schemas.microsoft.com/office/powerpoint/2010/main" val="20362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Remarque sur les fichiers non hiérarchiques et les feuilles de calcul</a:t>
            </a:r>
          </a:p>
        </p:txBody>
      </p:sp>
      <p:sp>
        <p:nvSpPr>
          <p:cNvPr id="3" name="Content Placeholder 2"/>
          <p:cNvSpPr>
            <a:spLocks noGrp="1"/>
          </p:cNvSpPr>
          <p:nvPr>
            <p:ph idx="1"/>
            <p:custDataLst>
              <p:tags r:id="rId2"/>
            </p:custDataLst>
          </p:nvPr>
        </p:nvSpPr>
        <p:spPr>
          <a:xfrm>
            <a:off x="581191" y="2180496"/>
            <a:ext cx="5672935" cy="4140767"/>
          </a:xfrm>
        </p:spPr>
        <p:txBody>
          <a:bodyPr>
            <a:normAutofit lnSpcReduction="10000"/>
          </a:bodyPr>
          <a:lstStyle/>
          <a:p>
            <a:r>
              <a:rPr lang="fr-CA" dirty="0"/>
              <a:t>Qu’en est-il de la conservation de vos données dans un seul tableau géant (feuille de calcul)? Ou plusieurs feuilles de calcul? Ça ne peut pas être si terrible que ça!</a:t>
            </a:r>
          </a:p>
          <a:p>
            <a:r>
              <a:rPr lang="fr-CA" dirty="0"/>
              <a:t>Wayne Eckerson a inventé le terme « spreadmart » (par opposition à un mini-entrepôt de données) pour décrire une situation avec plusieurs feuilles de calcul (ponctuelles) comme stratégie de données.</a:t>
            </a:r>
          </a:p>
        </p:txBody>
      </p:sp>
      <p:pic>
        <p:nvPicPr>
          <p:cNvPr id="4" name="Picture 3">
            <a:extLst>
              <a:ext uri="{FF2B5EF4-FFF2-40B4-BE49-F238E27FC236}">
                <a16:creationId xmlns:a16="http://schemas.microsoft.com/office/drawing/2014/main" id="{B22A3EE7-3FB8-4E3C-9386-DA23F1F7BE56}"/>
              </a:ext>
            </a:extLst>
          </p:cNvPr>
          <p:cNvPicPr>
            <a:picLocks noChangeAspect="1"/>
          </p:cNvPicPr>
          <p:nvPr>
            <p:custDataLst>
              <p:tags r:id="rId3"/>
            </p:custDataLst>
          </p:nvPr>
        </p:nvPicPr>
        <p:blipFill>
          <a:blip r:embed="rId8"/>
          <a:stretch>
            <a:fillRect/>
          </a:stretch>
        </p:blipFill>
        <p:spPr>
          <a:xfrm>
            <a:off x="6254127" y="2021399"/>
            <a:ext cx="4388439" cy="3247225"/>
          </a:xfrm>
          <a:prstGeom prst="rect">
            <a:avLst/>
          </a:prstGeom>
        </p:spPr>
      </p:pic>
      <p:pic>
        <p:nvPicPr>
          <p:cNvPr id="5" name="Picture 4">
            <a:extLst>
              <a:ext uri="{FF2B5EF4-FFF2-40B4-BE49-F238E27FC236}">
                <a16:creationId xmlns:a16="http://schemas.microsoft.com/office/drawing/2014/main" id="{D82CADD4-CD4D-4DF0-9405-3C74A1BFED3A}"/>
              </a:ext>
            </a:extLst>
          </p:cNvPr>
          <p:cNvPicPr>
            <a:picLocks noChangeAspect="1"/>
          </p:cNvPicPr>
          <p:nvPr>
            <p:custDataLst>
              <p:tags r:id="rId4"/>
            </p:custDataLst>
          </p:nvPr>
        </p:nvPicPr>
        <p:blipFill>
          <a:blip r:embed="rId8"/>
          <a:stretch>
            <a:fillRect/>
          </a:stretch>
        </p:blipFill>
        <p:spPr>
          <a:xfrm>
            <a:off x="6424413" y="2943004"/>
            <a:ext cx="4388439" cy="3247225"/>
          </a:xfrm>
          <a:prstGeom prst="rect">
            <a:avLst/>
          </a:prstGeom>
        </p:spPr>
      </p:pic>
      <p:pic>
        <p:nvPicPr>
          <p:cNvPr id="6" name="Picture 5">
            <a:extLst>
              <a:ext uri="{FF2B5EF4-FFF2-40B4-BE49-F238E27FC236}">
                <a16:creationId xmlns:a16="http://schemas.microsoft.com/office/drawing/2014/main" id="{1F461CC0-22D6-4CA9-B235-CDD4655E07D4}"/>
              </a:ext>
            </a:extLst>
          </p:cNvPr>
          <p:cNvPicPr>
            <a:picLocks noChangeAspect="1"/>
          </p:cNvPicPr>
          <p:nvPr>
            <p:custDataLst>
              <p:tags r:id="rId5"/>
            </p:custDataLst>
          </p:nvPr>
        </p:nvPicPr>
        <p:blipFill>
          <a:blip r:embed="rId8"/>
          <a:stretch>
            <a:fillRect/>
          </a:stretch>
        </p:blipFill>
        <p:spPr>
          <a:xfrm>
            <a:off x="7410054" y="2575942"/>
            <a:ext cx="4388439" cy="3247225"/>
          </a:xfrm>
          <a:prstGeom prst="rect">
            <a:avLst/>
          </a:prstGeom>
        </p:spPr>
      </p:pic>
    </p:spTree>
    <p:extLst>
      <p:ext uri="{BB962C8B-B14F-4D97-AF65-F5344CB8AC3E}">
        <p14:creationId xmlns:p14="http://schemas.microsoft.com/office/powerpoint/2010/main" val="335528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Remarque sur les fichiers non hiérarchiques et les feuilles de calcul</a:t>
            </a:r>
          </a:p>
        </p:txBody>
      </p:sp>
      <p:sp>
        <p:nvSpPr>
          <p:cNvPr id="3" name="Content Placeholder 2"/>
          <p:cNvSpPr>
            <a:spLocks noGrp="1"/>
          </p:cNvSpPr>
          <p:nvPr>
            <p:ph idx="1"/>
            <p:custDataLst>
              <p:tags r:id="rId2"/>
            </p:custDataLst>
          </p:nvPr>
        </p:nvSpPr>
        <p:spPr/>
        <p:txBody>
          <a:bodyPr>
            <a:normAutofit lnSpcReduction="10000"/>
          </a:bodyPr>
          <a:lstStyle/>
          <a:p>
            <a:pPr marL="342900" indent="-342900">
              <a:buFont typeface="Wingdings" charset="2"/>
              <a:buChar char="§"/>
            </a:pPr>
            <a:r>
              <a:rPr lang="fr-CA" b="1" dirty="0"/>
              <a:t>Avantages</a:t>
            </a:r>
            <a:r>
              <a:rPr lang="fr-CA" dirty="0"/>
              <a:t> - très efficace si vous recueillez des données une seule fois, sur un type particulier d’objet (p. ex. études scientifiques!); comme certains types d’analyse exigent que vous ayez toutes les données en un seul endroit, vous allez devoir générer un fichier non hiérarchique de toute façon. Facile à lire dans le logiciel d’analyse (p. ex. R) et il est facile d’effectuer des opérations quant à l’ensemble de données</a:t>
            </a:r>
          </a:p>
          <a:p>
            <a:pPr marL="342900" indent="-342900">
              <a:buFont typeface="Wingdings" charset="2"/>
              <a:buChar char="§"/>
            </a:pPr>
            <a:r>
              <a:rPr lang="fr-CA" b="1" dirty="0"/>
              <a:t>Inconvénients</a:t>
            </a:r>
            <a:r>
              <a:rPr lang="fr-CA" dirty="0"/>
              <a:t> - il est très difficile de gérer l’intégrité des données à long terme si vous recueillez et travaillez continuellement avec les données. Ne fonctionne pas bien si vous traitez des données sur un système comprenant de nombreux types d’objets différents et leurs liens. Peut être très difficile d’exécuter des opérations d’interrogation de données</a:t>
            </a:r>
          </a:p>
        </p:txBody>
      </p:sp>
    </p:spTree>
    <p:extLst>
      <p:ext uri="{BB962C8B-B14F-4D97-AF65-F5344CB8AC3E}">
        <p14:creationId xmlns:p14="http://schemas.microsoft.com/office/powerpoint/2010/main" val="35883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Quelques outils et mots à la mode</a:t>
            </a:r>
          </a:p>
        </p:txBody>
      </p:sp>
      <p:sp>
        <p:nvSpPr>
          <p:cNvPr id="3" name="Content Placeholder 2"/>
          <p:cNvSpPr>
            <a:spLocks noGrp="1"/>
          </p:cNvSpPr>
          <p:nvPr>
            <p:ph sz="half" idx="1"/>
            <p:custDataLst>
              <p:tags r:id="rId2"/>
            </p:custDataLst>
          </p:nvPr>
        </p:nvSpPr>
        <p:spPr/>
        <p:txBody>
          <a:bodyPr/>
          <a:lstStyle/>
          <a:p>
            <a:pPr marL="342900" indent="-342900">
              <a:buFont typeface="Wingdings" charset="2"/>
              <a:buChar char="§"/>
            </a:pPr>
            <a:r>
              <a:rPr lang="fr-CA" dirty="0"/>
              <a:t>MongoDB, ArangoDB</a:t>
            </a:r>
          </a:p>
          <a:p>
            <a:pPr marL="342900" indent="-342900">
              <a:buFont typeface="Wingdings" charset="2"/>
              <a:buChar char="§"/>
            </a:pPr>
            <a:r>
              <a:rPr lang="fr-CA" dirty="0"/>
              <a:t>Entrepôt de documents</a:t>
            </a:r>
          </a:p>
          <a:p>
            <a:pPr marL="342900" indent="-342900">
              <a:buFont typeface="Wingdings" charset="2"/>
              <a:buChar char="§"/>
            </a:pPr>
            <a:r>
              <a:rPr lang="fr-CA" dirty="0"/>
              <a:t>JSON, YAML</a:t>
            </a:r>
          </a:p>
          <a:p>
            <a:pPr marL="342900" indent="-342900">
              <a:buFont typeface="Wingdings" charset="2"/>
              <a:buChar char="§"/>
            </a:pPr>
            <a:r>
              <a:rPr lang="fr-CA" dirty="0"/>
              <a:t>API, GraphQL</a:t>
            </a:r>
          </a:p>
          <a:p>
            <a:endParaRPr lang="fr-CA" dirty="0"/>
          </a:p>
        </p:txBody>
      </p:sp>
      <p:sp>
        <p:nvSpPr>
          <p:cNvPr id="4" name="Content Placeholder 3"/>
          <p:cNvSpPr>
            <a:spLocks noGrp="1"/>
          </p:cNvSpPr>
          <p:nvPr>
            <p:ph sz="half" idx="2"/>
            <p:custDataLst>
              <p:tags r:id="rId3"/>
            </p:custDataLst>
          </p:nvPr>
        </p:nvSpPr>
        <p:spPr>
          <a:xfrm>
            <a:off x="5401402" y="1995456"/>
            <a:ext cx="5422392" cy="4093260"/>
          </a:xfrm>
        </p:spPr>
        <p:txBody>
          <a:bodyPr/>
          <a:lstStyle/>
          <a:p>
            <a:pPr marL="342900" indent="-342900">
              <a:buFont typeface="Wingdings" charset="2"/>
              <a:buChar char="§"/>
            </a:pPr>
            <a:r>
              <a:rPr lang="fr-CA" dirty="0"/>
              <a:t>Données interreliées</a:t>
            </a:r>
          </a:p>
          <a:p>
            <a:pPr marL="342900" indent="-342900">
              <a:buFont typeface="Wingdings" charset="2"/>
              <a:buChar char="§"/>
            </a:pPr>
            <a:r>
              <a:rPr lang="fr-CA" dirty="0"/>
              <a:t>Web sémantique</a:t>
            </a:r>
          </a:p>
          <a:p>
            <a:pPr marL="342900" indent="-342900">
              <a:buFont typeface="Wingdings" charset="2"/>
              <a:buChar char="§"/>
            </a:pPr>
            <a:r>
              <a:rPr lang="fr-CA" dirty="0"/>
              <a:t>Langage d’ontologie Web (OWL)</a:t>
            </a:r>
          </a:p>
          <a:p>
            <a:pPr marL="342900" indent="-342900">
              <a:buFont typeface="Wingdings" charset="2"/>
              <a:buChar char="§"/>
            </a:pPr>
            <a:r>
              <a:rPr lang="fr-CA" dirty="0"/>
              <a:t>Protected</a:t>
            </a:r>
          </a:p>
        </p:txBody>
      </p:sp>
    </p:spTree>
    <p:extLst>
      <p:ext uri="{BB962C8B-B14F-4D97-AF65-F5344CB8AC3E}">
        <p14:creationId xmlns:p14="http://schemas.microsoft.com/office/powerpoint/2010/main" val="31882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Mise en pratique</a:t>
            </a:r>
          </a:p>
        </p:txBody>
      </p:sp>
      <p:sp>
        <p:nvSpPr>
          <p:cNvPr id="3" name="Content Placeholder 2"/>
          <p:cNvSpPr>
            <a:spLocks noGrp="1"/>
          </p:cNvSpPr>
          <p:nvPr>
            <p:ph idx="1"/>
            <p:custDataLst>
              <p:tags r:id="rId2"/>
            </p:custDataLst>
          </p:nvPr>
        </p:nvSpPr>
        <p:spPr/>
        <p:txBody>
          <a:bodyPr/>
          <a:lstStyle/>
          <a:p>
            <a:r>
              <a:rPr lang="fr-CA" dirty="0"/>
              <a:t>Jetez un coup d’œil au modèle conceptuel que vous avez créé pour votre système. </a:t>
            </a:r>
          </a:p>
          <a:p>
            <a:r>
              <a:rPr lang="fr-CA" dirty="0"/>
              <a:t>Choisissez une façon d’utiliser les données ou les connaissances sur ce système.</a:t>
            </a:r>
          </a:p>
          <a:p>
            <a:r>
              <a:rPr lang="fr-CA" dirty="0"/>
              <a:t>Selon vous, quel type de données ou modèle de connaissances est le plus approprié pour ce système et ce cas d’utilisation?</a:t>
            </a:r>
          </a:p>
          <a:p>
            <a:r>
              <a:rPr lang="fr-CA" dirty="0"/>
              <a:t>Créez un modèle de données ou de connaissances approprié à partir de votre modèle conceptuel.</a:t>
            </a:r>
          </a:p>
        </p:txBody>
      </p:sp>
    </p:spTree>
    <p:extLst>
      <p:ext uri="{BB962C8B-B14F-4D97-AF65-F5344CB8AC3E}">
        <p14:creationId xmlns:p14="http://schemas.microsoft.com/office/powerpoint/2010/main" val="74265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Mise en œuvre de votre modèle</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17180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Mise en œuvre de votre modèle</a:t>
            </a:r>
          </a:p>
        </p:txBody>
      </p:sp>
      <p:sp>
        <p:nvSpPr>
          <p:cNvPr id="3" name="Content Placeholder 2"/>
          <p:cNvSpPr>
            <a:spLocks noGrp="1"/>
          </p:cNvSpPr>
          <p:nvPr>
            <p:ph idx="1"/>
            <p:custDataLst>
              <p:tags r:id="rId2"/>
            </p:custDataLst>
          </p:nvPr>
        </p:nvSpPr>
        <p:spPr/>
        <p:txBody>
          <a:bodyPr>
            <a:normAutofit/>
          </a:bodyPr>
          <a:lstStyle/>
          <a:p>
            <a:pPr marL="342900" indent="-342900">
              <a:buFont typeface="Wingdings" charset="2"/>
              <a:buChar char="§"/>
            </a:pPr>
            <a:r>
              <a:rPr lang="fr-CA" dirty="0"/>
              <a:t>Pour mettre en œuvre votre modèle de données/connaissances, vous devez avoir accès à un </a:t>
            </a:r>
            <a:r>
              <a:rPr lang="fr-CA" b="1" dirty="0"/>
              <a:t>logiciel de stockage et de gestion de données</a:t>
            </a:r>
            <a:r>
              <a:rPr lang="fr-CA" dirty="0"/>
              <a:t>. </a:t>
            </a:r>
          </a:p>
          <a:p>
            <a:pPr marL="342900" indent="-342900">
              <a:buFont typeface="Wingdings" charset="2"/>
              <a:buChar char="§"/>
            </a:pPr>
            <a:r>
              <a:rPr lang="fr-CA" dirty="0"/>
              <a:t>L’accès pourrait représenter un défi pour vous en tant que personne, parce que traditionnellement ces logiciels fonctionnent sur des serveurs.</a:t>
            </a:r>
          </a:p>
          <a:p>
            <a:pPr marL="342900" indent="-342900">
              <a:buFont typeface="Wingdings" charset="2"/>
              <a:buChar char="§"/>
            </a:pPr>
            <a:r>
              <a:rPr lang="fr-CA" dirty="0"/>
              <a:t>Les serveurs sont bons parce qu’ils permettent à plusieurs personnes d’accéder à une seule base de données en même temps, à partir de différents programmes clients. Il est toutefois difficile de « jouer » avec une base de données.</a:t>
            </a:r>
          </a:p>
          <a:p>
            <a:pPr marL="342900" indent="-342900">
              <a:buFont typeface="Wingdings" charset="2"/>
              <a:buChar char="§"/>
            </a:pPr>
            <a:r>
              <a:rPr lang="fr-CA" dirty="0"/>
              <a:t>SQLite à la </a:t>
            </a:r>
            <a:r>
              <a:rPr lang="fr-CA"/>
              <a:t>rescousse!</a:t>
            </a:r>
            <a:endParaRPr lang="fr-CA" dirty="0"/>
          </a:p>
        </p:txBody>
      </p:sp>
    </p:spTree>
    <p:extLst>
      <p:ext uri="{BB962C8B-B14F-4D97-AF65-F5344CB8AC3E}">
        <p14:creationId xmlns:p14="http://schemas.microsoft.com/office/powerpoint/2010/main" val="362569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Lien entre le programme et les données</a:t>
            </a:r>
          </a:p>
        </p:txBody>
      </p:sp>
      <p:pic>
        <p:nvPicPr>
          <p:cNvPr id="3" name="Picture 2">
            <a:extLst>
              <a:ext uri="{FF2B5EF4-FFF2-40B4-BE49-F238E27FC236}">
                <a16:creationId xmlns:a16="http://schemas.microsoft.com/office/drawing/2014/main" id="{0177B94A-AAD3-44FF-BCD0-80E0308FF0A1}"/>
              </a:ext>
            </a:extLst>
          </p:cNvPr>
          <p:cNvPicPr>
            <a:picLocks noChangeAspect="1"/>
          </p:cNvPicPr>
          <p:nvPr>
            <p:custDataLst>
              <p:tags r:id="rId2"/>
            </p:custDataLst>
          </p:nvPr>
        </p:nvPicPr>
        <p:blipFill>
          <a:blip r:embed="rId6"/>
          <a:stretch>
            <a:fillRect/>
          </a:stretch>
        </p:blipFill>
        <p:spPr>
          <a:xfrm>
            <a:off x="1573872" y="2193302"/>
            <a:ext cx="3219755" cy="3685261"/>
          </a:xfrm>
          <a:prstGeom prst="rect">
            <a:avLst/>
          </a:prstGeom>
        </p:spPr>
      </p:pic>
      <p:pic>
        <p:nvPicPr>
          <p:cNvPr id="4" name="Picture 3">
            <a:extLst>
              <a:ext uri="{FF2B5EF4-FFF2-40B4-BE49-F238E27FC236}">
                <a16:creationId xmlns:a16="http://schemas.microsoft.com/office/drawing/2014/main" id="{D2C1452D-5860-4958-805A-52B507BF00FE}"/>
              </a:ext>
            </a:extLst>
          </p:cNvPr>
          <p:cNvPicPr>
            <a:picLocks noChangeAspect="1"/>
          </p:cNvPicPr>
          <p:nvPr>
            <p:custDataLst>
              <p:tags r:id="rId3"/>
            </p:custDataLst>
          </p:nvPr>
        </p:nvPicPr>
        <p:blipFill>
          <a:blip r:embed="rId7"/>
          <a:stretch>
            <a:fillRect/>
          </a:stretch>
        </p:blipFill>
        <p:spPr>
          <a:xfrm>
            <a:off x="6225380" y="2395969"/>
            <a:ext cx="3417787" cy="3417787"/>
          </a:xfrm>
          <a:prstGeom prst="rect">
            <a:avLst/>
          </a:prstGeom>
        </p:spPr>
      </p:pic>
    </p:spTree>
    <p:extLst>
      <p:ext uri="{BB962C8B-B14F-4D97-AF65-F5344CB8AC3E}">
        <p14:creationId xmlns:p14="http://schemas.microsoft.com/office/powerpoint/2010/main" val="247676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Rôle du logiciel de gestion des données</a:t>
            </a:r>
          </a:p>
        </p:txBody>
      </p:sp>
      <p:sp>
        <p:nvSpPr>
          <p:cNvPr id="6" name="Content Placeholder 5"/>
          <p:cNvSpPr>
            <a:spLocks noGrp="1"/>
          </p:cNvSpPr>
          <p:nvPr>
            <p:ph idx="1"/>
            <p:custDataLst>
              <p:tags r:id="rId2"/>
            </p:custDataLst>
          </p:nvPr>
        </p:nvSpPr>
        <p:spPr>
          <a:xfrm>
            <a:off x="581192" y="2162608"/>
            <a:ext cx="7092189" cy="4140767"/>
          </a:xfrm>
        </p:spPr>
        <p:txBody>
          <a:bodyPr>
            <a:normAutofit fontScale="92500" lnSpcReduction="10000"/>
          </a:bodyPr>
          <a:lstStyle/>
          <a:p>
            <a:r>
              <a:rPr lang="fr-CA" dirty="0"/>
              <a:t>Le logiciel de gestion des données offre aux humains un moyen facile d’interagir avec leurs données.</a:t>
            </a:r>
          </a:p>
          <a:p>
            <a:r>
              <a:rPr lang="fr-CA" dirty="0"/>
              <a:t>Il s’agit essentiellement d’une interface – de données – humaines.</a:t>
            </a:r>
          </a:p>
          <a:p>
            <a:r>
              <a:rPr lang="fr-CA" dirty="0"/>
              <a:t>Grâce à cette interface, vous pouvez :</a:t>
            </a:r>
          </a:p>
          <a:p>
            <a:pPr marL="342900" indent="-342900">
              <a:buFont typeface="Wingdings" charset="2"/>
              <a:buChar char="§"/>
            </a:pPr>
            <a:r>
              <a:rPr lang="fr-CA" dirty="0"/>
              <a:t>ajouter des données à votre collection de données;</a:t>
            </a:r>
          </a:p>
          <a:p>
            <a:pPr marL="342900" indent="-342900">
              <a:buFont typeface="Wingdings" charset="2"/>
              <a:buChar char="§"/>
            </a:pPr>
            <a:r>
              <a:rPr lang="fr-CA" dirty="0"/>
              <a:t>extraire des sous-ensembles de données de votre collection en fonction de certains critères;</a:t>
            </a:r>
          </a:p>
          <a:p>
            <a:pPr marL="342900" indent="-342900">
              <a:buFont typeface="Wingdings" charset="2"/>
              <a:buChar char="§"/>
            </a:pPr>
            <a:r>
              <a:rPr lang="fr-CA" dirty="0"/>
              <a:t>supprimer des données de votre collection ou en modifier.</a:t>
            </a:r>
          </a:p>
        </p:txBody>
      </p:sp>
      <p:pic>
        <p:nvPicPr>
          <p:cNvPr id="5" name="Picture 4">
            <a:extLst>
              <a:ext uri="{FF2B5EF4-FFF2-40B4-BE49-F238E27FC236}">
                <a16:creationId xmlns:a16="http://schemas.microsoft.com/office/drawing/2014/main" id="{4B98A653-327C-41CE-8AEA-5F0D864692C2}"/>
              </a:ext>
            </a:extLst>
          </p:cNvPr>
          <p:cNvPicPr>
            <a:picLocks noChangeAspect="1"/>
          </p:cNvPicPr>
          <p:nvPr>
            <p:custDataLst>
              <p:tags r:id="rId3"/>
            </p:custDataLst>
          </p:nvPr>
        </p:nvPicPr>
        <p:blipFill>
          <a:blip r:embed="rId8"/>
          <a:stretch>
            <a:fillRect/>
          </a:stretch>
        </p:blipFill>
        <p:spPr>
          <a:xfrm>
            <a:off x="9283027" y="3481271"/>
            <a:ext cx="1162788" cy="1330902"/>
          </a:xfrm>
          <a:prstGeom prst="rect">
            <a:avLst/>
          </a:prstGeom>
        </p:spPr>
      </p:pic>
      <p:pic>
        <p:nvPicPr>
          <p:cNvPr id="7" name="Picture 6">
            <a:extLst>
              <a:ext uri="{FF2B5EF4-FFF2-40B4-BE49-F238E27FC236}">
                <a16:creationId xmlns:a16="http://schemas.microsoft.com/office/drawing/2014/main" id="{B9B754FF-1D86-4160-AE34-9A4DFA3642A5}"/>
              </a:ext>
            </a:extLst>
          </p:cNvPr>
          <p:cNvPicPr>
            <a:picLocks noChangeAspect="1"/>
          </p:cNvPicPr>
          <p:nvPr>
            <p:custDataLst>
              <p:tags r:id="rId4"/>
            </p:custDataLst>
          </p:nvPr>
        </p:nvPicPr>
        <p:blipFill>
          <a:blip r:embed="rId9"/>
          <a:stretch>
            <a:fillRect/>
          </a:stretch>
        </p:blipFill>
        <p:spPr>
          <a:xfrm>
            <a:off x="9355548" y="4989798"/>
            <a:ext cx="1234306" cy="1234306"/>
          </a:xfrm>
          <a:prstGeom prst="rect">
            <a:avLst/>
          </a:prstGeom>
        </p:spPr>
      </p:pic>
      <p:pic>
        <p:nvPicPr>
          <p:cNvPr id="8" name="Picture 7">
            <a:extLst>
              <a:ext uri="{FF2B5EF4-FFF2-40B4-BE49-F238E27FC236}">
                <a16:creationId xmlns:a16="http://schemas.microsoft.com/office/drawing/2014/main" id="{8D7604AF-9A55-43C8-89D6-6965A4C4EFBD}"/>
              </a:ext>
            </a:extLst>
          </p:cNvPr>
          <p:cNvPicPr>
            <a:picLocks noChangeAspect="1"/>
          </p:cNvPicPr>
          <p:nvPr>
            <p:custDataLst>
              <p:tags r:id="rId5"/>
            </p:custDataLst>
          </p:nvPr>
        </p:nvPicPr>
        <p:blipFill>
          <a:blip r:embed="rId10"/>
          <a:stretch>
            <a:fillRect/>
          </a:stretch>
        </p:blipFill>
        <p:spPr>
          <a:xfrm>
            <a:off x="9310559" y="2014267"/>
            <a:ext cx="1081595" cy="1265867"/>
          </a:xfrm>
          <a:prstGeom prst="rect">
            <a:avLst/>
          </a:prstGeom>
        </p:spPr>
      </p:pic>
    </p:spTree>
    <p:extLst>
      <p:ext uri="{BB962C8B-B14F-4D97-AF65-F5344CB8AC3E}">
        <p14:creationId xmlns:p14="http://schemas.microsoft.com/office/powerpoint/2010/main" val="3906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Une donnée quoi???</a:t>
            </a:r>
          </a:p>
        </p:txBody>
      </p:sp>
      <p:sp>
        <p:nvSpPr>
          <p:cNvPr id="5" name="Content Placeholder 4"/>
          <p:cNvSpPr>
            <a:spLocks noGrp="1"/>
          </p:cNvSpPr>
          <p:nvPr>
            <p:ph idx="1"/>
            <p:custDataLst>
              <p:tags r:id="rId2"/>
            </p:custDataLst>
          </p:nvPr>
        </p:nvSpPr>
        <p:spPr>
          <a:xfrm>
            <a:off x="1117802" y="2180497"/>
            <a:ext cx="4537885" cy="3168162"/>
          </a:xfrm>
        </p:spPr>
        <p:txBody>
          <a:bodyPr>
            <a:normAutofit lnSpcReduction="10000"/>
          </a:bodyPr>
          <a:lstStyle/>
          <a:p>
            <a:r>
              <a:rPr lang="fr-CA" dirty="0"/>
              <a:t>Auparavant :</a:t>
            </a:r>
          </a:p>
          <a:p>
            <a:pPr marL="342900" indent="-342900">
              <a:buFont typeface="Wingdings" charset="2"/>
              <a:buChar char="§"/>
            </a:pPr>
            <a:r>
              <a:rPr lang="fr-CA" dirty="0"/>
              <a:t>Base de données</a:t>
            </a:r>
          </a:p>
          <a:p>
            <a:pPr marL="342900" indent="-342900">
              <a:buFont typeface="Wingdings" charset="2"/>
              <a:buChar char="§"/>
            </a:pPr>
            <a:r>
              <a:rPr lang="fr-CA" dirty="0"/>
              <a:t>Entrepôt de données</a:t>
            </a:r>
          </a:p>
          <a:p>
            <a:pPr marL="342900" indent="-342900">
              <a:buFont typeface="Wingdings" charset="2"/>
              <a:buChar char="§"/>
            </a:pPr>
            <a:r>
              <a:rPr lang="fr-CA" dirty="0"/>
              <a:t>Mini-entrepôts de données</a:t>
            </a:r>
          </a:p>
          <a:p>
            <a:pPr marL="342900" indent="-342900">
              <a:buFont typeface="Wingdings" charset="2"/>
              <a:buChar char="§"/>
            </a:pPr>
            <a:r>
              <a:rPr lang="fr-CA" dirty="0"/>
              <a:t>Système de gestion de bases de données</a:t>
            </a:r>
          </a:p>
          <a:p>
            <a:pPr marL="342900" indent="-342900">
              <a:buFont typeface="Wingdings" charset="2"/>
              <a:buChar char="§"/>
            </a:pPr>
            <a:r>
              <a:rPr lang="fr-CA" dirty="0"/>
              <a:t>(SQL)</a:t>
            </a:r>
          </a:p>
        </p:txBody>
      </p:sp>
      <p:sp>
        <p:nvSpPr>
          <p:cNvPr id="6" name="Content Placeholder 4"/>
          <p:cNvSpPr txBox="1">
            <a:spLocks/>
          </p:cNvSpPr>
          <p:nvPr>
            <p:custDataLst>
              <p:tags r:id="rId3"/>
            </p:custDataLst>
          </p:nvPr>
        </p:nvSpPr>
        <p:spPr>
          <a:xfrm>
            <a:off x="6526048" y="2228602"/>
            <a:ext cx="4537885" cy="340627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Maintenant :</a:t>
            </a:r>
          </a:p>
          <a:p>
            <a:pPr marL="342900" indent="-342900">
              <a:buFont typeface="Wingdings" charset="2"/>
              <a:buChar char="§"/>
            </a:pPr>
            <a:r>
              <a:rPr lang="fr-CA" dirty="0"/>
              <a:t>Ensemble de données</a:t>
            </a:r>
          </a:p>
          <a:p>
            <a:pPr marL="342900" indent="-342900">
              <a:buFont typeface="Wingdings" charset="2"/>
              <a:buChar char="§"/>
            </a:pPr>
            <a:r>
              <a:rPr lang="fr-CA" dirty="0"/>
              <a:t>Bassin de données</a:t>
            </a:r>
          </a:p>
          <a:p>
            <a:pPr marL="342900" indent="-342900">
              <a:buFont typeface="Wingdings" charset="2"/>
              <a:buChar char="§"/>
            </a:pPr>
            <a:r>
              <a:rPr lang="fr-CA" dirty="0"/>
              <a:t>Marais de données?</a:t>
            </a:r>
          </a:p>
          <a:p>
            <a:pPr marL="342900" indent="-342900">
              <a:buFont typeface="Wingdings" charset="2"/>
              <a:buChar char="§"/>
            </a:pPr>
            <a:r>
              <a:rPr lang="fr-CA" dirty="0"/>
              <a:t>Cimetière de données?</a:t>
            </a:r>
          </a:p>
          <a:p>
            <a:pPr marL="342900" indent="-342900">
              <a:buFont typeface="Wingdings" charset="2"/>
              <a:buChar char="§"/>
            </a:pPr>
            <a:r>
              <a:rPr lang="fr-CA" dirty="0"/>
              <a:t>(noSQL)</a:t>
            </a:r>
          </a:p>
          <a:p>
            <a:endParaRPr lang="fr-CA" dirty="0"/>
          </a:p>
        </p:txBody>
      </p:sp>
      <p:cxnSp>
        <p:nvCxnSpPr>
          <p:cNvPr id="7" name="Straight Connector 6"/>
          <p:cNvCxnSpPr/>
          <p:nvPr>
            <p:custDataLst>
              <p:tags r:id="rId4"/>
            </p:custDataLst>
          </p:nvPr>
        </p:nvCxnSpPr>
        <p:spPr>
          <a:xfrm>
            <a:off x="5736932" y="1964562"/>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custDataLst>
              <p:tags r:id="rId5"/>
            </p:custDataLst>
          </p:nvPr>
        </p:nvSpPr>
        <p:spPr>
          <a:xfrm>
            <a:off x="697582" y="5795872"/>
            <a:ext cx="11519500" cy="415498"/>
          </a:xfrm>
          <a:prstGeom prst="rect">
            <a:avLst/>
          </a:prstGeom>
          <a:noFill/>
        </p:spPr>
        <p:txBody>
          <a:bodyPr wrap="none" rtlCol="0">
            <a:spAutoFit/>
          </a:bodyPr>
          <a:lstStyle/>
          <a:p>
            <a:r>
              <a:rPr lang="fr-CA" sz="2100" dirty="0">
                <a:latin typeface="Dagny OT"/>
                <a:cs typeface="Dagny OT"/>
              </a:rPr>
              <a:t>De plus en plus de distinction entre la mémoire de données et le logiciel de gestion de données</a:t>
            </a:r>
          </a:p>
        </p:txBody>
      </p:sp>
    </p:spTree>
    <p:extLst>
      <p:ext uri="{BB962C8B-B14F-4D97-AF65-F5344CB8AC3E}">
        <p14:creationId xmlns:p14="http://schemas.microsoft.com/office/powerpoint/2010/main" val="4200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Le processus d’analyse (désordonné)</a:t>
            </a:r>
          </a:p>
        </p:txBody>
      </p:sp>
      <p:grpSp>
        <p:nvGrpSpPr>
          <p:cNvPr id="6" name="Group 5"/>
          <p:cNvGrpSpPr/>
          <p:nvPr>
            <p:custDataLst>
              <p:tags r:id="rId2"/>
            </p:custDataLst>
          </p:nvPr>
        </p:nvGrpSpPr>
        <p:grpSpPr>
          <a:xfrm>
            <a:off x="838200" y="2094191"/>
            <a:ext cx="1718269" cy="1735800"/>
            <a:chOff x="753626" y="1690688"/>
            <a:chExt cx="1718269" cy="1735800"/>
          </a:xfrm>
        </p:grpSpPr>
        <p:sp>
          <p:nvSpPr>
            <p:cNvPr id="7" name="Rectangle 6"/>
            <p:cNvSpPr/>
            <p:nvPr/>
          </p:nvSpPr>
          <p:spPr>
            <a:xfrm>
              <a:off x="753626" y="169068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8" name="TextBox 7"/>
            <p:cNvSpPr txBox="1"/>
            <p:nvPr/>
          </p:nvSpPr>
          <p:spPr>
            <a:xfrm>
              <a:off x="753626" y="2229404"/>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Objectif/</a:t>
              </a:r>
            </a:p>
            <a:p>
              <a:pPr algn="ctr"/>
              <a:r>
                <a:rPr lang="fr-CA" dirty="0">
                  <a:latin typeface="Dagny OT" panose="020B0504020201020104" pitchFamily="34" charset="0"/>
                  <a:ea typeface="Helvetica Light" charset="0"/>
                  <a:cs typeface="Helvetica Light" charset="0"/>
                </a:rPr>
                <a:t>Justification</a:t>
              </a:r>
            </a:p>
          </p:txBody>
        </p:sp>
      </p:grpSp>
      <p:grpSp>
        <p:nvGrpSpPr>
          <p:cNvPr id="9" name="Group 8"/>
          <p:cNvGrpSpPr/>
          <p:nvPr>
            <p:custDataLst>
              <p:tags r:id="rId3"/>
            </p:custDataLst>
          </p:nvPr>
        </p:nvGrpSpPr>
        <p:grpSpPr>
          <a:xfrm>
            <a:off x="838200" y="4374159"/>
            <a:ext cx="1718269" cy="1735800"/>
            <a:chOff x="906026" y="4097163"/>
            <a:chExt cx="1718269" cy="1735800"/>
          </a:xfrm>
        </p:grpSpPr>
        <p:sp>
          <p:nvSpPr>
            <p:cNvPr id="10" name="Rectangle 9"/>
            <p:cNvSpPr/>
            <p:nvPr/>
          </p:nvSpPr>
          <p:spPr>
            <a:xfrm>
              <a:off x="906026" y="40971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1" name="TextBox 10"/>
            <p:cNvSpPr txBox="1"/>
            <p:nvPr/>
          </p:nvSpPr>
          <p:spPr>
            <a:xfrm>
              <a:off x="906026" y="4503398"/>
              <a:ext cx="1718269" cy="923330"/>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Infrastructure et gestion des données</a:t>
              </a:r>
            </a:p>
          </p:txBody>
        </p:sp>
      </p:grpSp>
      <p:grpSp>
        <p:nvGrpSpPr>
          <p:cNvPr id="12" name="Group 11"/>
          <p:cNvGrpSpPr/>
          <p:nvPr>
            <p:custDataLst>
              <p:tags r:id="rId4"/>
            </p:custDataLst>
          </p:nvPr>
        </p:nvGrpSpPr>
        <p:grpSpPr>
          <a:xfrm>
            <a:off x="3770644" y="2094191"/>
            <a:ext cx="1718269" cy="1735800"/>
            <a:chOff x="3953654" y="2202263"/>
            <a:chExt cx="1718269" cy="1735800"/>
          </a:xfrm>
        </p:grpSpPr>
        <p:sp>
          <p:nvSpPr>
            <p:cNvPr id="13" name="Rectangle 12"/>
            <p:cNvSpPr/>
            <p:nvPr/>
          </p:nvSpPr>
          <p:spPr>
            <a:xfrm>
              <a:off x="3953654" y="22022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4" name="TextBox 13"/>
            <p:cNvSpPr txBox="1"/>
            <p:nvPr/>
          </p:nvSpPr>
          <p:spPr>
            <a:xfrm>
              <a:off x="3953654" y="2746998"/>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Collecte des données</a:t>
              </a:r>
            </a:p>
          </p:txBody>
        </p:sp>
      </p:grpSp>
      <p:grpSp>
        <p:nvGrpSpPr>
          <p:cNvPr id="15" name="Group 14"/>
          <p:cNvGrpSpPr/>
          <p:nvPr>
            <p:custDataLst>
              <p:tags r:id="rId5"/>
            </p:custDataLst>
          </p:nvPr>
        </p:nvGrpSpPr>
        <p:grpSpPr>
          <a:xfrm>
            <a:off x="3770644" y="4374159"/>
            <a:ext cx="1718269" cy="1735800"/>
            <a:chOff x="3920159" y="4428904"/>
            <a:chExt cx="1718269" cy="1735800"/>
          </a:xfrm>
        </p:grpSpPr>
        <p:sp>
          <p:nvSpPr>
            <p:cNvPr id="16" name="Rectangle 15"/>
            <p:cNvSpPr/>
            <p:nvPr/>
          </p:nvSpPr>
          <p:spPr>
            <a:xfrm>
              <a:off x="3920159" y="442890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7" name="TextBox 16"/>
            <p:cNvSpPr txBox="1"/>
            <p:nvPr/>
          </p:nvSpPr>
          <p:spPr>
            <a:xfrm>
              <a:off x="3920159" y="4973639"/>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Préparation des données</a:t>
              </a:r>
            </a:p>
          </p:txBody>
        </p:sp>
      </p:grpSp>
      <p:grpSp>
        <p:nvGrpSpPr>
          <p:cNvPr id="18" name="Group 17"/>
          <p:cNvGrpSpPr/>
          <p:nvPr>
            <p:custDataLst>
              <p:tags r:id="rId6"/>
            </p:custDataLst>
          </p:nvPr>
        </p:nvGrpSpPr>
        <p:grpSpPr>
          <a:xfrm>
            <a:off x="6703088" y="2094191"/>
            <a:ext cx="1718269" cy="1735800"/>
            <a:chOff x="6256959" y="2227198"/>
            <a:chExt cx="1718269" cy="1735800"/>
          </a:xfrm>
        </p:grpSpPr>
        <p:sp>
          <p:nvSpPr>
            <p:cNvPr id="19" name="Rectangle 18"/>
            <p:cNvSpPr/>
            <p:nvPr/>
          </p:nvSpPr>
          <p:spPr>
            <a:xfrm>
              <a:off x="6256959" y="222719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0" name="TextBox 19"/>
            <p:cNvSpPr txBox="1"/>
            <p:nvPr/>
          </p:nvSpPr>
          <p:spPr>
            <a:xfrm>
              <a:off x="6256959" y="2771933"/>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Exploration des données</a:t>
              </a:r>
            </a:p>
          </p:txBody>
        </p:sp>
      </p:grpSp>
      <p:grpSp>
        <p:nvGrpSpPr>
          <p:cNvPr id="21" name="Group 20"/>
          <p:cNvGrpSpPr/>
          <p:nvPr>
            <p:custDataLst>
              <p:tags r:id="rId7"/>
            </p:custDataLst>
          </p:nvPr>
        </p:nvGrpSpPr>
        <p:grpSpPr>
          <a:xfrm>
            <a:off x="6703088" y="4374159"/>
            <a:ext cx="1718269" cy="1735800"/>
            <a:chOff x="6527893" y="4626129"/>
            <a:chExt cx="1718269" cy="1735800"/>
          </a:xfrm>
        </p:grpSpPr>
        <p:sp>
          <p:nvSpPr>
            <p:cNvPr id="22" name="Rectangle 21"/>
            <p:cNvSpPr/>
            <p:nvPr/>
          </p:nvSpPr>
          <p:spPr>
            <a:xfrm>
              <a:off x="6527893" y="4626129"/>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3" name="TextBox 22"/>
            <p:cNvSpPr txBox="1"/>
            <p:nvPr/>
          </p:nvSpPr>
          <p:spPr>
            <a:xfrm>
              <a:off x="6527893" y="5170864"/>
              <a:ext cx="1718269" cy="646331"/>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Modélisation et analyse</a:t>
              </a:r>
            </a:p>
          </p:txBody>
        </p:sp>
      </p:grpSp>
      <p:grpSp>
        <p:nvGrpSpPr>
          <p:cNvPr id="24" name="Group 23"/>
          <p:cNvGrpSpPr/>
          <p:nvPr>
            <p:custDataLst>
              <p:tags r:id="rId8"/>
            </p:custDataLst>
          </p:nvPr>
        </p:nvGrpSpPr>
        <p:grpSpPr>
          <a:xfrm>
            <a:off x="9635531" y="2094191"/>
            <a:ext cx="1718269" cy="1735800"/>
            <a:chOff x="8695359" y="2361363"/>
            <a:chExt cx="1718269" cy="1735800"/>
          </a:xfrm>
        </p:grpSpPr>
        <p:sp>
          <p:nvSpPr>
            <p:cNvPr id="25" name="Rectangle 24"/>
            <p:cNvSpPr/>
            <p:nvPr/>
          </p:nvSpPr>
          <p:spPr>
            <a:xfrm>
              <a:off x="8695359" y="23613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6" name="TextBox 25"/>
            <p:cNvSpPr txBox="1"/>
            <p:nvPr/>
          </p:nvSpPr>
          <p:spPr>
            <a:xfrm>
              <a:off x="8695359" y="2767598"/>
              <a:ext cx="1718269" cy="923330"/>
            </a:xfrm>
            <a:prstGeom prst="rect">
              <a:avLst/>
            </a:prstGeom>
            <a:noFill/>
          </p:spPr>
          <p:txBody>
            <a:bodyPr wrap="square" rtlCol="0">
              <a:spAutoFit/>
            </a:bodyPr>
            <a:lstStyle/>
            <a:p>
              <a:pPr algn="ctr"/>
              <a:r>
                <a:rPr lang="fr-CA" dirty="0">
                  <a:latin typeface="Dagny OT" panose="020B0504020201020104" pitchFamily="34" charset="0"/>
                  <a:ea typeface="Helvetica Light" charset="0"/>
                  <a:cs typeface="Helvetica Light" charset="0"/>
                </a:rPr>
                <a:t>Utilisation et aide à la décision</a:t>
              </a:r>
            </a:p>
          </p:txBody>
        </p:sp>
      </p:grpSp>
      <p:grpSp>
        <p:nvGrpSpPr>
          <p:cNvPr id="27" name="Group 26"/>
          <p:cNvGrpSpPr/>
          <p:nvPr>
            <p:custDataLst>
              <p:tags r:id="rId9"/>
            </p:custDataLst>
          </p:nvPr>
        </p:nvGrpSpPr>
        <p:grpSpPr>
          <a:xfrm>
            <a:off x="9635531" y="4374159"/>
            <a:ext cx="1718269" cy="1735800"/>
            <a:chOff x="9372692" y="4823354"/>
            <a:chExt cx="1718269" cy="1735800"/>
          </a:xfrm>
        </p:grpSpPr>
        <p:sp>
          <p:nvSpPr>
            <p:cNvPr id="28" name="Rectangle 27"/>
            <p:cNvSpPr/>
            <p:nvPr/>
          </p:nvSpPr>
          <p:spPr>
            <a:xfrm>
              <a:off x="9372692" y="482335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9" name="TextBox 28"/>
            <p:cNvSpPr txBox="1"/>
            <p:nvPr/>
          </p:nvSpPr>
          <p:spPr>
            <a:xfrm>
              <a:off x="9372692" y="5514283"/>
              <a:ext cx="1718269" cy="353943"/>
            </a:xfrm>
            <a:prstGeom prst="rect">
              <a:avLst/>
            </a:prstGeom>
            <a:noFill/>
          </p:spPr>
          <p:txBody>
            <a:bodyPr wrap="square" rtlCol="0">
              <a:spAutoFit/>
            </a:bodyPr>
            <a:lstStyle/>
            <a:p>
              <a:pPr algn="ctr"/>
              <a:r>
                <a:rPr lang="fr-CA" sz="1700" dirty="0">
                  <a:latin typeface="Dagny OT" panose="020B0504020201020104" pitchFamily="34" charset="0"/>
                  <a:ea typeface="Helvetica Light" charset="0"/>
                  <a:cs typeface="Helvetica Light" charset="0"/>
                </a:rPr>
                <a:t>Communication</a:t>
              </a:r>
            </a:p>
          </p:txBody>
        </p:sp>
      </p:grpSp>
      <p:cxnSp>
        <p:nvCxnSpPr>
          <p:cNvPr id="30" name="Straight Arrow Connector 29"/>
          <p:cNvCxnSpPr>
            <a:stCxn id="7" idx="2"/>
            <a:endCxn id="10" idx="0"/>
          </p:cNvCxnSpPr>
          <p:nvPr>
            <p:custDataLst>
              <p:tags r:id="rId10"/>
            </p:custDataLst>
          </p:nvPr>
        </p:nvCxnSpPr>
        <p:spPr>
          <a:xfrm>
            <a:off x="1697335"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6" idx="0"/>
          </p:cNvCxnSpPr>
          <p:nvPr>
            <p:custDataLst>
              <p:tags r:id="rId11"/>
            </p:custDataLst>
          </p:nvPr>
        </p:nvCxnSpPr>
        <p:spPr>
          <a:xfrm>
            <a:off x="4629779"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3"/>
            <a:endCxn id="13" idx="1"/>
          </p:cNvCxnSpPr>
          <p:nvPr>
            <p:custDataLst>
              <p:tags r:id="rId12"/>
            </p:custDataLst>
          </p:nvPr>
        </p:nvCxnSpPr>
        <p:spPr>
          <a:xfrm>
            <a:off x="2556469" y="2962091"/>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3" idx="1"/>
          </p:cNvCxnSpPr>
          <p:nvPr>
            <p:custDataLst>
              <p:tags r:id="rId13"/>
            </p:custDataLst>
          </p:nvPr>
        </p:nvCxnSpPr>
        <p:spPr>
          <a:xfrm flipV="1">
            <a:off x="2556469"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3"/>
            <a:endCxn id="20" idx="1"/>
          </p:cNvCxnSpPr>
          <p:nvPr>
            <p:custDataLst>
              <p:tags r:id="rId14"/>
            </p:custDataLst>
          </p:nvPr>
        </p:nvCxnSpPr>
        <p:spPr>
          <a:xfrm>
            <a:off x="5488913" y="2962091"/>
            <a:ext cx="1214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3"/>
            <a:endCxn id="19" idx="1"/>
          </p:cNvCxnSpPr>
          <p:nvPr>
            <p:custDataLst>
              <p:tags r:id="rId15"/>
            </p:custDataLst>
          </p:nvPr>
        </p:nvCxnSpPr>
        <p:spPr>
          <a:xfrm flipV="1">
            <a:off x="5488913"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6" idx="3"/>
            <a:endCxn id="22" idx="1"/>
          </p:cNvCxnSpPr>
          <p:nvPr>
            <p:custDataLst>
              <p:tags r:id="rId16"/>
            </p:custDataLst>
          </p:nvPr>
        </p:nvCxnSpPr>
        <p:spPr>
          <a:xfrm>
            <a:off x="5488913" y="5242059"/>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2" idx="0"/>
          </p:cNvCxnSpPr>
          <p:nvPr>
            <p:custDataLst>
              <p:tags r:id="rId17"/>
            </p:custDataLst>
          </p:nvPr>
        </p:nvCxnSpPr>
        <p:spPr>
          <a:xfrm>
            <a:off x="7562222" y="3829991"/>
            <a:ext cx="1"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9" idx="3"/>
            <a:endCxn id="25" idx="1"/>
          </p:cNvCxnSpPr>
          <p:nvPr>
            <p:custDataLst>
              <p:tags r:id="rId18"/>
            </p:custDataLst>
          </p:nvPr>
        </p:nvCxnSpPr>
        <p:spPr>
          <a:xfrm>
            <a:off x="8421357" y="2962091"/>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3"/>
            <a:endCxn id="28" idx="1"/>
          </p:cNvCxnSpPr>
          <p:nvPr>
            <p:custDataLst>
              <p:tags r:id="rId19"/>
            </p:custDataLst>
          </p:nvPr>
        </p:nvCxnSpPr>
        <p:spPr>
          <a:xfrm>
            <a:off x="8421357" y="2962091"/>
            <a:ext cx="1214174"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2" idx="3"/>
            <a:endCxn id="28" idx="1"/>
          </p:cNvCxnSpPr>
          <p:nvPr>
            <p:custDataLst>
              <p:tags r:id="rId20"/>
            </p:custDataLst>
          </p:nvPr>
        </p:nvCxnSpPr>
        <p:spPr>
          <a:xfrm>
            <a:off x="8421357" y="5242059"/>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5" idx="2"/>
            <a:endCxn id="28" idx="0"/>
          </p:cNvCxnSpPr>
          <p:nvPr>
            <p:custDataLst>
              <p:tags r:id="rId21"/>
            </p:custDataLst>
          </p:nvPr>
        </p:nvCxnSpPr>
        <p:spPr>
          <a:xfrm>
            <a:off x="10494666"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1"/>
            <a:endCxn id="14" idx="3"/>
          </p:cNvCxnSpPr>
          <p:nvPr>
            <p:custDataLst>
              <p:tags r:id="rId22"/>
            </p:custDataLst>
          </p:nvPr>
        </p:nvCxnSpPr>
        <p:spPr>
          <a:xfrm flipH="1" flipV="1">
            <a:off x="5488913" y="2962092"/>
            <a:ext cx="1214175" cy="22799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custDataLst>
              <p:tags r:id="rId23"/>
            </p:custDataLst>
          </p:nvPr>
        </p:nvCxnSpPr>
        <p:spPr>
          <a:xfrm flipV="1">
            <a:off x="4752033"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custDataLst>
              <p:tags r:id="rId24"/>
            </p:custDataLst>
          </p:nvPr>
        </p:nvCxnSpPr>
        <p:spPr>
          <a:xfrm flipV="1">
            <a:off x="1809542"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custDataLst>
              <p:tags r:id="rId25"/>
            </p:custDataLst>
          </p:nvPr>
        </p:nvCxnSpPr>
        <p:spPr>
          <a:xfrm flipH="1">
            <a:off x="2556469"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custDataLst>
              <p:tags r:id="rId26"/>
            </p:custDataLst>
          </p:nvPr>
        </p:nvCxnSpPr>
        <p:spPr>
          <a:xfrm flipH="1">
            <a:off x="2556469" y="3217140"/>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custDataLst>
              <p:tags r:id="rId27"/>
            </p:custDataLst>
          </p:nvPr>
        </p:nvCxnSpPr>
        <p:spPr>
          <a:xfrm flipH="1">
            <a:off x="5488912" y="5533452"/>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custDataLst>
              <p:tags r:id="rId28"/>
            </p:custDataLst>
          </p:nvPr>
        </p:nvCxnSpPr>
        <p:spPr>
          <a:xfrm flipH="1">
            <a:off x="5488912"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custDataLst>
              <p:tags r:id="rId29"/>
            </p:custDataLst>
          </p:nvPr>
        </p:nvCxnSpPr>
        <p:spPr>
          <a:xfrm flipH="1">
            <a:off x="5492262" y="3198724"/>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custDataLst>
              <p:tags r:id="rId30"/>
            </p:custDataLst>
          </p:nvPr>
        </p:nvCxnSpPr>
        <p:spPr>
          <a:xfrm flipV="1">
            <a:off x="7677778"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custDataLst>
              <p:tags r:id="rId31"/>
            </p:custDataLst>
          </p:nvPr>
        </p:nvCxnSpPr>
        <p:spPr>
          <a:xfrm rot="10800000">
            <a:off x="2548516" y="2632907"/>
            <a:ext cx="4889360" cy="3698747"/>
          </a:xfrm>
          <a:prstGeom prst="bentConnector3">
            <a:avLst>
              <a:gd name="adj1" fmla="val 86787"/>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custDataLst>
              <p:tags r:id="rId32"/>
            </p:custDataLst>
          </p:nvPr>
        </p:nvCxnSpPr>
        <p:spPr>
          <a:xfrm flipV="1">
            <a:off x="7437876" y="6109959"/>
            <a:ext cx="0" cy="2216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custDataLst>
              <p:tags r:id="rId33"/>
            </p:custDataLst>
          </p:nvPr>
        </p:nvCxnSpPr>
        <p:spPr>
          <a:xfrm flipH="1">
            <a:off x="1697335" y="1927200"/>
            <a:ext cx="87973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5" idx="0"/>
          </p:cNvCxnSpPr>
          <p:nvPr>
            <p:custDataLst>
              <p:tags r:id="rId34"/>
            </p:custDataLst>
          </p:nvPr>
        </p:nvCxnSpPr>
        <p:spPr>
          <a:xfrm flipH="1" flipV="1">
            <a:off x="10494665" y="1927200"/>
            <a:ext cx="1" cy="16699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custDataLst>
              <p:tags r:id="rId35"/>
            </p:custDataLst>
          </p:nvPr>
        </p:nvCxnSpPr>
        <p:spPr>
          <a:xfrm flipH="1">
            <a:off x="8421357" y="2847958"/>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custDataLst>
              <p:tags r:id="rId36"/>
            </p:custDataLst>
          </p:nvPr>
        </p:nvCxnSpPr>
        <p:spPr>
          <a:xfrm flipH="1">
            <a:off x="8421357" y="3204853"/>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3" idx="3"/>
            <a:endCxn id="25" idx="1"/>
          </p:cNvCxnSpPr>
          <p:nvPr>
            <p:custDataLst>
              <p:tags r:id="rId37"/>
            </p:custDataLst>
          </p:nvPr>
        </p:nvCxnSpPr>
        <p:spPr>
          <a:xfrm flipV="1">
            <a:off x="8421357" y="2962091"/>
            <a:ext cx="1214174" cy="227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7" idx="0"/>
          </p:cNvCxnSpPr>
          <p:nvPr>
            <p:custDataLst>
              <p:tags r:id="rId38"/>
            </p:custDataLst>
          </p:nvPr>
        </p:nvCxnSpPr>
        <p:spPr>
          <a:xfrm>
            <a:off x="1697335" y="1927200"/>
            <a:ext cx="0" cy="1669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DANS CE COURS : SQLite À LA RESCOUSSE</a:t>
            </a:r>
          </a:p>
        </p:txBody>
      </p:sp>
      <p:sp>
        <p:nvSpPr>
          <p:cNvPr id="3" name="Content Placeholder 2"/>
          <p:cNvSpPr>
            <a:spLocks noGrp="1"/>
          </p:cNvSpPr>
          <p:nvPr>
            <p:ph idx="1"/>
            <p:custDataLst>
              <p:tags r:id="rId2"/>
            </p:custDataLst>
          </p:nvPr>
        </p:nvSpPr>
        <p:spPr/>
        <p:txBody>
          <a:bodyPr/>
          <a:lstStyle/>
          <a:p>
            <a:r>
              <a:rPr lang="fr-CA" dirty="0"/>
              <a:t>SQLite est une base de données relationnelle </a:t>
            </a:r>
            <a:r>
              <a:rPr lang="fr-CA" b="1" dirty="0"/>
              <a:t>autonome</a:t>
            </a:r>
            <a:r>
              <a:rPr lang="fr-CA" dirty="0"/>
              <a:t> qui est installée sur vos appareils Surfaces.</a:t>
            </a:r>
          </a:p>
          <a:p>
            <a:r>
              <a:rPr lang="fr-CA" dirty="0"/>
              <a:t>Jetons maintenant un coup d’œil rapide à l’installation de SQLite!</a:t>
            </a:r>
          </a:p>
        </p:txBody>
      </p:sp>
    </p:spTree>
    <p:extLst>
      <p:ext uri="{BB962C8B-B14F-4D97-AF65-F5344CB8AC3E}">
        <p14:creationId xmlns:p14="http://schemas.microsoft.com/office/powerpoint/2010/main" val="38135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Du modèle de données À la mise en œuvre</a:t>
            </a:r>
          </a:p>
        </p:txBody>
      </p:sp>
      <p:sp>
        <p:nvSpPr>
          <p:cNvPr id="3" name="Content Placeholder 2"/>
          <p:cNvSpPr>
            <a:spLocks noGrp="1"/>
          </p:cNvSpPr>
          <p:nvPr>
            <p:ph idx="1"/>
            <p:custDataLst>
              <p:tags r:id="rId2"/>
            </p:custDataLst>
          </p:nvPr>
        </p:nvSpPr>
        <p:spPr/>
        <p:txBody>
          <a:bodyPr>
            <a:normAutofit/>
          </a:bodyPr>
          <a:lstStyle/>
          <a:p>
            <a:r>
              <a:rPr lang="fr-CA" dirty="0"/>
              <a:t>Que faisons-nous une fois que nous avons terminé un modèle de données (logique)?</a:t>
            </a:r>
          </a:p>
          <a:p>
            <a:pPr marL="342900" indent="-342900">
              <a:buFont typeface="Wingdings" charset="2"/>
              <a:buChar char="§"/>
            </a:pPr>
            <a:r>
              <a:rPr lang="fr-CA" dirty="0"/>
              <a:t>instancier le modèle dans le logiciel de votre choix (p. ex : créer des tableaux dans MySQL);</a:t>
            </a:r>
          </a:p>
          <a:p>
            <a:pPr marL="342900" indent="-342900">
              <a:buFont typeface="Wingdings" charset="2"/>
              <a:buChar char="§"/>
            </a:pPr>
            <a:r>
              <a:rPr lang="fr-CA" dirty="0"/>
              <a:t>charger les données.</a:t>
            </a:r>
          </a:p>
          <a:p>
            <a:pPr marL="342900" indent="-342900">
              <a:buFont typeface="Wingdings" charset="2"/>
              <a:buChar char="§"/>
            </a:pPr>
            <a:r>
              <a:rPr lang="fr-CA" b="1" dirty="0"/>
              <a:t>demander</a:t>
            </a:r>
            <a:r>
              <a:rPr lang="fr-CA" dirty="0"/>
              <a:t> les données :</a:t>
            </a:r>
          </a:p>
          <a:p>
            <a:pPr marL="972900" lvl="1" indent="-342900">
              <a:buFont typeface="Wingdings" charset="2"/>
              <a:buChar char="§"/>
            </a:pPr>
            <a:r>
              <a:rPr lang="fr-CA" dirty="0"/>
              <a:t>Les bases de données relationnelles utilisent le langage d’interrogation structuré (SQL)</a:t>
            </a:r>
          </a:p>
          <a:p>
            <a:pPr marL="972900" lvl="1" indent="-342900">
              <a:buFont typeface="Wingdings" charset="2"/>
              <a:buChar char="§"/>
            </a:pPr>
            <a:r>
              <a:rPr lang="fr-CA" dirty="0"/>
              <a:t>D’autres types de bases de données utilisent des langages de requête totalement différents (AQL, moteurs sémantiques, etc.) ou s’appuient sur des programmes informatiques sur mesure (p. ex. écrits en R, Python).</a:t>
            </a:r>
          </a:p>
          <a:p>
            <a:endParaRPr lang="fr-CA" dirty="0"/>
          </a:p>
        </p:txBody>
      </p:sp>
    </p:spTree>
    <p:extLst>
      <p:ext uri="{BB962C8B-B14F-4D97-AF65-F5344CB8AC3E}">
        <p14:creationId xmlns:p14="http://schemas.microsoft.com/office/powerpoint/2010/main" val="9110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Gestion de la collection de données</a:t>
            </a:r>
          </a:p>
        </p:txBody>
      </p:sp>
      <p:sp>
        <p:nvSpPr>
          <p:cNvPr id="3" name="Content Placeholder 2"/>
          <p:cNvSpPr>
            <a:spLocks noGrp="1"/>
          </p:cNvSpPr>
          <p:nvPr>
            <p:ph idx="1"/>
            <p:custDataLst>
              <p:tags r:id="rId2"/>
            </p:custDataLst>
          </p:nvPr>
        </p:nvSpPr>
        <p:spPr/>
        <p:txBody>
          <a:bodyPr/>
          <a:lstStyle/>
          <a:p>
            <a:r>
              <a:rPr lang="fr-CA" dirty="0"/>
              <a:t>Une fois que vous avez créé une collection de données, vous devez également la gérer! Qu’est-ce que cela signifie? Essentiellement, cela signifie qu’il faut maintenir les données dans la base de données :</a:t>
            </a:r>
          </a:p>
          <a:p>
            <a:pPr marL="342900" indent="-342900">
              <a:buFont typeface="Wingdings" charset="2"/>
              <a:buChar char="§"/>
            </a:pPr>
            <a:r>
              <a:rPr lang="fr-CA" dirty="0"/>
              <a:t>exactes,</a:t>
            </a:r>
          </a:p>
          <a:p>
            <a:pPr marL="342900" indent="-342900">
              <a:buFont typeface="Wingdings" charset="2"/>
              <a:buChar char="§"/>
            </a:pPr>
            <a:r>
              <a:rPr lang="fr-CA" dirty="0"/>
              <a:t>précises,</a:t>
            </a:r>
          </a:p>
          <a:p>
            <a:pPr marL="342900" indent="-342900">
              <a:buFont typeface="Wingdings" charset="2"/>
              <a:buChar char="§"/>
            </a:pPr>
            <a:r>
              <a:rPr lang="fr-CA" dirty="0"/>
              <a:t>uniformes,</a:t>
            </a:r>
          </a:p>
          <a:p>
            <a:pPr marL="342900" indent="-342900">
              <a:buFont typeface="Wingdings" charset="2"/>
              <a:buChar char="§"/>
            </a:pPr>
            <a:r>
              <a:rPr lang="fr-CA" dirty="0"/>
              <a:t>complètes.</a:t>
            </a:r>
          </a:p>
          <a:p>
            <a:r>
              <a:rPr lang="fr-CA" dirty="0"/>
              <a:t>Ne laissez pas votre lac de données se transformer en marais de données...</a:t>
            </a:r>
          </a:p>
        </p:txBody>
      </p:sp>
    </p:spTree>
    <p:extLst>
      <p:ext uri="{BB962C8B-B14F-4D97-AF65-F5344CB8AC3E}">
        <p14:creationId xmlns:p14="http://schemas.microsoft.com/office/powerpoint/2010/main" val="23791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Suppléments</a:t>
            </a:r>
          </a:p>
        </p:txBody>
      </p:sp>
      <p:sp>
        <p:nvSpPr>
          <p:cNvPr id="3" name="Text Placeholder 2"/>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19076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Bases de données relationnelles – en PROFONDEUR</a:t>
            </a:r>
          </a:p>
        </p:txBody>
      </p:sp>
      <p:sp>
        <p:nvSpPr>
          <p:cNvPr id="3" name="Content Placeholder 2"/>
          <p:cNvSpPr>
            <a:spLocks noGrp="1"/>
          </p:cNvSpPr>
          <p:nvPr>
            <p:ph idx="1"/>
            <p:custDataLst>
              <p:tags r:id="rId2"/>
            </p:custDataLst>
          </p:nvPr>
        </p:nvSpPr>
        <p:spPr/>
        <p:txBody>
          <a:bodyPr/>
          <a:lstStyle/>
          <a:p>
            <a:r>
              <a:rPr lang="fr-CA" dirty="0"/>
              <a:t>Apprendre à bien structurer une </a:t>
            </a:r>
            <a:r>
              <a:rPr lang="fr-CA" b="1" dirty="0"/>
              <a:t>base de données relationnelle</a:t>
            </a:r>
            <a:r>
              <a:rPr lang="fr-CA" dirty="0"/>
              <a:t> est une compétence utile - il existe de nombreuses pratiques exemplaires à cet égard.</a:t>
            </a:r>
          </a:p>
          <a:p>
            <a:r>
              <a:rPr lang="fr-CA" dirty="0"/>
              <a:t>Cela dépasse le cadre de ce cours!</a:t>
            </a:r>
          </a:p>
          <a:p>
            <a:r>
              <a:rPr lang="fr-CA" dirty="0"/>
              <a:t>Cependant, comme activité supplémentaire, vous pouvez essayer de mettre en œuvre votre modèle de données dans votre base de données </a:t>
            </a:r>
            <a:r>
              <a:rPr lang="fr-CA" dirty="0" err="1"/>
              <a:t>SQLite</a:t>
            </a:r>
            <a:r>
              <a:rPr lang="fr-CA" dirty="0"/>
              <a:t>.</a:t>
            </a:r>
          </a:p>
        </p:txBody>
      </p:sp>
    </p:spTree>
    <p:extLst>
      <p:ext uri="{BB962C8B-B14F-4D97-AF65-F5344CB8AC3E}">
        <p14:creationId xmlns:p14="http://schemas.microsoft.com/office/powerpoint/2010/main" val="97016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Indication des sources et références </a:t>
            </a:r>
          </a:p>
        </p:txBody>
      </p:sp>
      <p:sp>
        <p:nvSpPr>
          <p:cNvPr id="5" name="Text Placeholder 4"/>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25038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SOURCES des images (I)</a:t>
            </a:r>
          </a:p>
        </p:txBody>
      </p:sp>
      <p:sp>
        <p:nvSpPr>
          <p:cNvPr id="3" name="Content Placeholder 2"/>
          <p:cNvSpPr>
            <a:spLocks noGrp="1"/>
          </p:cNvSpPr>
          <p:nvPr>
            <p:ph idx="1"/>
            <p:custDataLst>
              <p:tags r:id="rId2"/>
            </p:custDataLst>
          </p:nvPr>
        </p:nvSpPr>
        <p:spPr>
          <a:xfrm>
            <a:off x="581192" y="2287824"/>
            <a:ext cx="11029615" cy="4140767"/>
          </a:xfrm>
        </p:spPr>
        <p:txBody>
          <a:bodyPr>
            <a:normAutofit fontScale="92500" lnSpcReduction="10000"/>
          </a:bodyPr>
          <a:lstStyle/>
          <a:p>
            <a:pPr marL="285750" indent="-285750">
              <a:buFont typeface="Wingdings" charset="2"/>
              <a:buChar char="§"/>
            </a:pPr>
            <a:r>
              <a:rPr lang="fr-CA" sz="1600" dirty="0"/>
              <a:t>Personne avec graphique : </a:t>
            </a:r>
            <a:r>
              <a:rPr lang="fr-CA" sz="1600" dirty="0">
                <a:hlinkClick r:id="rId5"/>
              </a:rPr>
              <a:t>https://www.flaticon.com/free-icon/person-explaining-strategy-on-a-board-with-a-sketch_38792</a:t>
            </a:r>
          </a:p>
          <a:p>
            <a:pPr marL="285750" indent="-285750">
              <a:buFont typeface="Wingdings" charset="2"/>
              <a:buChar char="§"/>
            </a:pPr>
            <a:r>
              <a:rPr lang="fr-CA" sz="1600" dirty="0"/>
              <a:t>Signal numérique : par Mcanet - Own work, CC BY 3.0, </a:t>
            </a:r>
            <a:r>
              <a:rPr lang="fr-CA" sz="1600" dirty="0">
                <a:hlinkClick r:id="rId6"/>
              </a:rPr>
              <a:t>https://commons.wikimedia.org/w/index.php?curid=6024833</a:t>
            </a:r>
          </a:p>
          <a:p>
            <a:pPr marL="285750" indent="-285750">
              <a:buFont typeface="Wingdings" charset="2"/>
              <a:buChar char="§"/>
            </a:pPr>
            <a:r>
              <a:rPr lang="fr-CA" sz="1600" dirty="0"/>
              <a:t>Capteur infrarouge : </a:t>
            </a:r>
            <a:r>
              <a:rPr lang="fr-CA" sz="1600" dirty="0">
                <a:hlinkClick r:id="rId7"/>
              </a:rPr>
              <a:t>https://commons.wikimedia.org/wiki/File:Infrared_Transceiver_Circuit.jpg#/media/File:Infrared_Transceiver_Circuit.jpg</a:t>
            </a:r>
          </a:p>
          <a:p>
            <a:pPr marL="285750" indent="-285750">
              <a:buFont typeface="Wingdings" charset="2"/>
              <a:buChar char="§"/>
            </a:pPr>
            <a:r>
              <a:rPr lang="fr-CA" sz="1600" dirty="0"/>
              <a:t>Salle de serveurs : </a:t>
            </a:r>
            <a:r>
              <a:rPr lang="fr-CA" sz="1600" dirty="0">
                <a:hlinkClick r:id="rId8"/>
              </a:rPr>
              <a:t>https://upload.wikimedia.org/wikipedia/commons/9/98/Wikimedia_Servers-0051_10.jpg</a:t>
            </a:r>
          </a:p>
          <a:p>
            <a:pPr marL="285750" indent="-285750">
              <a:buFont typeface="Wingdings" charset="2"/>
              <a:buChar char="§"/>
            </a:pPr>
            <a:r>
              <a:rPr lang="fr-CA" sz="1600" dirty="0"/>
              <a:t>Image retournée sur deux bits : par Jim Salter - Own work, CC BY-SA 4.0,</a:t>
            </a:r>
            <a:r>
              <a:rPr lang="fr-CA" sz="1600" dirty="0">
                <a:hlinkClick r:id="rId9"/>
              </a:rPr>
              <a:t>https://commons.wikimedia.org/w/index.php?curid=64046994</a:t>
            </a:r>
          </a:p>
          <a:p>
            <a:pPr marL="285750" indent="-285750">
              <a:buFont typeface="Wingdings" charset="2"/>
              <a:buChar char="§"/>
            </a:pPr>
            <a:r>
              <a:rPr lang="fr-CA" sz="1600" dirty="0"/>
              <a:t>Système solaire selon Thomas Digges : par Jeangagnon - Wikipedia anglais, domaine public, </a:t>
            </a:r>
            <a:r>
              <a:rPr lang="fr-CA" sz="1600" dirty="0">
                <a:hlinkClick r:id="rId10"/>
              </a:rPr>
              <a:t>https://commons.wikimedia.org/w/index.php?curid=3155015</a:t>
            </a:r>
          </a:p>
          <a:p>
            <a:pPr marL="285750" indent="-285750">
              <a:buFont typeface="Wingdings" charset="2"/>
              <a:buChar char="§"/>
            </a:pPr>
            <a:r>
              <a:rPr lang="fr-CA" sz="1600" dirty="0"/>
              <a:t>Diagramme UML du modèle de données Wikibase : </a:t>
            </a:r>
            <a:r>
              <a:rPr lang="fr-CA" sz="1600" dirty="0">
                <a:hlinkClick r:id="rId11"/>
              </a:rPr>
              <a:t>https://upload.wikimedia.org/wikipedia/commons/4/4a/Wikibase_Conceptual_Data_Model.png</a:t>
            </a:r>
          </a:p>
          <a:p>
            <a:pPr marL="285750" indent="-285750">
              <a:buFont typeface="Wingdings" charset="2"/>
              <a:buChar char="§"/>
            </a:pPr>
            <a:r>
              <a:rPr lang="fr-CA" sz="1600" dirty="0"/>
              <a:t>Carte conceptuelle du « logiciel libre » (espagnol) : par René Mérou h(at)es.gnu.org - http://www.es.gnu.org/~reneme/mapa-conceptual-software-libre.png (http://www.es.gnu.org/), CC BY-SA 3.0, </a:t>
            </a:r>
            <a:r>
              <a:rPr lang="fr-CA" sz="1600" dirty="0">
                <a:hlinkClick r:id="rId12"/>
              </a:rPr>
              <a:t>https://commons.wikimedia.org/w/index.php?curid=1377588</a:t>
            </a:r>
          </a:p>
          <a:p>
            <a:endParaRPr lang="fr-CA" dirty="0"/>
          </a:p>
        </p:txBody>
      </p:sp>
    </p:spTree>
    <p:extLst>
      <p:ext uri="{BB962C8B-B14F-4D97-AF65-F5344CB8AC3E}">
        <p14:creationId xmlns:p14="http://schemas.microsoft.com/office/powerpoint/2010/main" val="10929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SOURCES des images (II)</a:t>
            </a:r>
          </a:p>
        </p:txBody>
      </p:sp>
      <p:sp>
        <p:nvSpPr>
          <p:cNvPr id="3" name="Content Placeholder 2"/>
          <p:cNvSpPr>
            <a:spLocks noGrp="1"/>
          </p:cNvSpPr>
          <p:nvPr>
            <p:ph idx="1"/>
            <p:custDataLst>
              <p:tags r:id="rId2"/>
            </p:custDataLst>
          </p:nvPr>
        </p:nvSpPr>
        <p:spPr/>
        <p:txBody>
          <a:bodyPr/>
          <a:lstStyle/>
          <a:p>
            <a:pPr marL="285750" indent="-285750">
              <a:buFont typeface="Wingdings" charset="2"/>
              <a:buChar char="§"/>
            </a:pPr>
            <a:r>
              <a:rPr lang="fr-CA" sz="1600" dirty="0"/>
              <a:t>Entité – Modèle de liens : </a:t>
            </a:r>
            <a:r>
              <a:rPr lang="fr-CA" sz="1600" dirty="0">
                <a:hlinkClick r:id="rId5"/>
              </a:rPr>
              <a:t>https://commons.wikimedia.org/wiki/File:Entity-Relationship_Model_(diagram).png</a:t>
            </a:r>
          </a:p>
          <a:p>
            <a:pPr marL="285750" indent="-285750">
              <a:buFont typeface="Wingdings" charset="2"/>
              <a:buChar char="§"/>
            </a:pPr>
            <a:r>
              <a:rPr lang="fr-CA" sz="1600" dirty="0"/>
              <a:t>Une représentation ontologique améliorée des cellules dendritiques comme paradigme pour tous les types de cellules : par Masci AM, Arighi CN, Diehl AD, Lieberman AE, Mungall C, Scheuermann RH, Smith B, Cowell LG -, CC BY 2.0, </a:t>
            </a:r>
            <a:r>
              <a:rPr lang="fr-CA" sz="1600" dirty="0">
                <a:hlinkClick r:id="rId6"/>
              </a:rPr>
              <a:t>https://commons.wikimedia.org/w/index.php?curid=7355297</a:t>
            </a:r>
          </a:p>
          <a:p>
            <a:pPr marL="285750" indent="-285750">
              <a:buFont typeface="Wingdings" charset="2"/>
              <a:buChar char="§"/>
            </a:pPr>
            <a:r>
              <a:rPr lang="fr-CA" sz="1600" dirty="0"/>
              <a:t>Une goutte de matière solaire : par le Goddard Space Flight Center de la NASA de Greenbelt, MD, USA - Twisting Blob of Plasma, domaine public, </a:t>
            </a:r>
            <a:r>
              <a:rPr lang="fr-CA" sz="1600" dirty="0">
                <a:hlinkClick r:id="rId7"/>
              </a:rPr>
              <a:t>https://commons.wikimedia.org/w/index.php?curid=51482685</a:t>
            </a:r>
          </a:p>
          <a:p>
            <a:pPr marL="285750" indent="-285750">
              <a:buFont typeface="Wingdings" charset="2"/>
              <a:buChar char="§"/>
            </a:pPr>
            <a:r>
              <a:rPr lang="fr-CA" sz="1600" dirty="0"/>
              <a:t>Carte partielle de l’internet : par The Opte Project - À l’origine de Wikipedia en anglais; la page de description est/était ici, CC BY 2.5, </a:t>
            </a:r>
            <a:r>
              <a:rPr lang="fr-CA" sz="1600" dirty="0">
                <a:hlinkClick r:id="rId8"/>
              </a:rPr>
              <a:t>https://commons.wikimedia.org/w/index.php?curid=25698718</a:t>
            </a:r>
          </a:p>
          <a:p>
            <a:pPr marL="285750" indent="-285750">
              <a:buFont typeface="Wingdings" charset="2"/>
              <a:buChar char="§"/>
            </a:pPr>
            <a:r>
              <a:rPr lang="fr-CA" sz="1600" dirty="0"/>
              <a:t>Astronomes ottomans : </a:t>
            </a:r>
            <a:r>
              <a:rPr lang="fr-CA" sz="1600" dirty="0">
                <a:hlinkClick r:id="rId9"/>
              </a:rPr>
              <a:t>https://commons.wikimedia.org/w/index.php?curid=4932717</a:t>
            </a:r>
            <a:r>
              <a:rPr lang="fr-CA" sz="1600" dirty="0"/>
              <a:t> </a:t>
            </a:r>
          </a:p>
          <a:p>
            <a:pPr marL="285750" indent="-285750">
              <a:buFont typeface="Wingdings" charset="2"/>
              <a:buChar char="§"/>
            </a:pPr>
            <a:endParaRPr lang="fr-CA" sz="1600" dirty="0"/>
          </a:p>
          <a:p>
            <a:endParaRPr lang="fr-CA" dirty="0"/>
          </a:p>
        </p:txBody>
      </p:sp>
    </p:spTree>
    <p:extLst>
      <p:ext uri="{BB962C8B-B14F-4D97-AF65-F5344CB8AC3E}">
        <p14:creationId xmlns:p14="http://schemas.microsoft.com/office/powerpoint/2010/main" val="31269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Un pipeline de DONNÉES (automatisé) mis en œuvre</a:t>
            </a:r>
          </a:p>
        </p:txBody>
      </p:sp>
      <p:sp>
        <p:nvSpPr>
          <p:cNvPr id="5" name="Content Placeholder 4"/>
          <p:cNvSpPr>
            <a:spLocks noGrp="1"/>
          </p:cNvSpPr>
          <p:nvPr>
            <p:ph idx="1"/>
            <p:custDataLst>
              <p:tags r:id="rId2"/>
            </p:custDataLst>
          </p:nvPr>
        </p:nvSpPr>
        <p:spPr>
          <a:xfrm>
            <a:off x="330783" y="5686636"/>
            <a:ext cx="7736109" cy="645885"/>
          </a:xfrm>
        </p:spPr>
        <p:txBody>
          <a:bodyPr/>
          <a:lstStyle/>
          <a:p>
            <a:r>
              <a:rPr lang="fr-CA" dirty="0"/>
              <a:t>(Comme toujours, attention au modèle « drift »)</a:t>
            </a:r>
          </a:p>
        </p:txBody>
      </p:sp>
      <p:sp>
        <p:nvSpPr>
          <p:cNvPr id="6" name="Content Placeholder 4"/>
          <p:cNvSpPr txBox="1">
            <a:spLocks/>
          </p:cNvSpPr>
          <p:nvPr>
            <p:custDataLst>
              <p:tags r:id="rId3"/>
            </p:custDataLst>
          </p:nvPr>
        </p:nvSpPr>
        <p:spPr>
          <a:xfrm>
            <a:off x="411629" y="1849910"/>
            <a:ext cx="10910632" cy="64588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fr-CA" dirty="0"/>
              <a:t>Dans le </a:t>
            </a:r>
            <a:r>
              <a:rPr lang="fr-CA" b="1" dirty="0"/>
              <a:t>contexte de la prestation de services</a:t>
            </a:r>
            <a:r>
              <a:rPr lang="fr-CA" dirty="0"/>
              <a:t>, il se peut que vous souhaitiez avoir l’une de ces composantes...</a:t>
            </a:r>
          </a:p>
        </p:txBody>
      </p:sp>
      <p:pic>
        <p:nvPicPr>
          <p:cNvPr id="7" name="Picture 6"/>
          <p:cNvPicPr>
            <a:picLocks noChangeAspect="1"/>
          </p:cNvPicPr>
          <p:nvPr>
            <p:custDataLst>
              <p:tags r:id="rId4"/>
            </p:custDataLst>
          </p:nvPr>
        </p:nvPicPr>
        <p:blipFill>
          <a:blip r:embed="rId12"/>
          <a:stretch>
            <a:fillRect/>
          </a:stretch>
        </p:blipFill>
        <p:spPr>
          <a:xfrm>
            <a:off x="1559378" y="2698268"/>
            <a:ext cx="8674604" cy="2878356"/>
          </a:xfrm>
          <a:prstGeom prst="rect">
            <a:avLst/>
          </a:prstGeom>
        </p:spPr>
      </p:pic>
      <p:sp>
        <p:nvSpPr>
          <p:cNvPr id="8" name="Right Arrow 7"/>
          <p:cNvSpPr/>
          <p:nvPr>
            <p:custDataLst>
              <p:tags r:id="rId5"/>
            </p:custDataLst>
          </p:nvPr>
        </p:nvSpPr>
        <p:spPr>
          <a:xfrm rot="16200000">
            <a:off x="3229317" y="4034672"/>
            <a:ext cx="565842" cy="38060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ight Arrow 8"/>
          <p:cNvSpPr/>
          <p:nvPr>
            <p:custDataLst>
              <p:tags r:id="rId6"/>
            </p:custDataLst>
          </p:nvPr>
        </p:nvSpPr>
        <p:spPr>
          <a:xfrm rot="8153278">
            <a:off x="5406890" y="2827187"/>
            <a:ext cx="638666" cy="36194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custDataLst>
              <p:tags r:id="rId7"/>
            </p:custDataLst>
          </p:nvPr>
        </p:nvSpPr>
        <p:spPr>
          <a:xfrm rot="18785698">
            <a:off x="5991416" y="5067136"/>
            <a:ext cx="586752" cy="33501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custDataLst>
              <p:tags r:id="rId8"/>
            </p:custDataLst>
          </p:nvPr>
        </p:nvSpPr>
        <p:spPr>
          <a:xfrm rot="5400000">
            <a:off x="7988999" y="3666053"/>
            <a:ext cx="667076" cy="418808"/>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custDataLst>
              <p:tags r:id="rId9"/>
            </p:custDataLst>
          </p:nvPr>
        </p:nvSpPr>
        <p:spPr>
          <a:xfrm>
            <a:off x="9339296" y="3340688"/>
            <a:ext cx="1741054" cy="369332"/>
          </a:xfrm>
          <a:prstGeom prst="rect">
            <a:avLst/>
          </a:prstGeom>
          <a:noFill/>
        </p:spPr>
        <p:txBody>
          <a:bodyPr wrap="none" rtlCol="0">
            <a:spAutoFit/>
          </a:bodyPr>
          <a:lstStyle/>
          <a:p>
            <a:r>
              <a:rPr lang="fr-CA" dirty="0">
                <a:latin typeface="Dagny OT"/>
                <a:cs typeface="Dagny OT"/>
              </a:rPr>
              <a:t>(9 composantes)</a:t>
            </a:r>
          </a:p>
        </p:txBody>
      </p:sp>
    </p:spTree>
    <p:extLst>
      <p:ext uri="{BB962C8B-B14F-4D97-AF65-F5344CB8AC3E}">
        <p14:creationId xmlns:p14="http://schemas.microsoft.com/office/powerpoint/2010/main" val="3778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Un pipeline de DONNÉES (automatisé) mis en œuvre</a:t>
            </a:r>
          </a:p>
        </p:txBody>
      </p:sp>
      <p:pic>
        <p:nvPicPr>
          <p:cNvPr id="7" name="Picture 6"/>
          <p:cNvPicPr>
            <a:picLocks noChangeAspect="1"/>
          </p:cNvPicPr>
          <p:nvPr>
            <p:custDataLst>
              <p:tags r:id="rId2"/>
            </p:custDataLst>
          </p:nvPr>
        </p:nvPicPr>
        <p:blipFill>
          <a:blip r:embed="rId8"/>
          <a:stretch>
            <a:fillRect/>
          </a:stretch>
        </p:blipFill>
        <p:spPr>
          <a:xfrm>
            <a:off x="1559378" y="2698268"/>
            <a:ext cx="8674604" cy="2878356"/>
          </a:xfrm>
          <a:prstGeom prst="rect">
            <a:avLst/>
          </a:prstGeom>
        </p:spPr>
      </p:pic>
      <p:pic>
        <p:nvPicPr>
          <p:cNvPr id="3" name="Picture 2"/>
          <p:cNvPicPr>
            <a:picLocks noChangeAspect="1"/>
          </p:cNvPicPr>
          <p:nvPr>
            <p:custDataLst>
              <p:tags r:id="rId3"/>
            </p:custDataLst>
          </p:nvPr>
        </p:nvPicPr>
        <p:blipFill>
          <a:blip r:embed="rId9"/>
          <a:stretch>
            <a:fillRect/>
          </a:stretch>
        </p:blipFill>
        <p:spPr>
          <a:xfrm>
            <a:off x="6940848" y="2896852"/>
            <a:ext cx="1289055" cy="1289055"/>
          </a:xfrm>
          <a:prstGeom prst="rect">
            <a:avLst/>
          </a:prstGeom>
        </p:spPr>
      </p:pic>
      <p:pic>
        <p:nvPicPr>
          <p:cNvPr id="13" name="Picture 12"/>
          <p:cNvPicPr>
            <a:picLocks noChangeAspect="1"/>
          </p:cNvPicPr>
          <p:nvPr>
            <p:custDataLst>
              <p:tags r:id="rId4"/>
            </p:custDataLst>
          </p:nvPr>
        </p:nvPicPr>
        <p:blipFill>
          <a:blip r:embed="rId10"/>
          <a:stretch>
            <a:fillRect/>
          </a:stretch>
        </p:blipFill>
        <p:spPr>
          <a:xfrm>
            <a:off x="3436127" y="4078575"/>
            <a:ext cx="1699407" cy="1699407"/>
          </a:xfrm>
          <a:prstGeom prst="rect">
            <a:avLst/>
          </a:prstGeom>
        </p:spPr>
      </p:pic>
      <p:sp>
        <p:nvSpPr>
          <p:cNvPr id="15" name="Oval 14"/>
          <p:cNvSpPr/>
          <p:nvPr>
            <p:custDataLst>
              <p:tags r:id="rId5"/>
            </p:custDataLst>
          </p:nvPr>
        </p:nvSpPr>
        <p:spPr>
          <a:xfrm>
            <a:off x="3219600" y="2504389"/>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33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fr-CA" dirty="0"/>
              <a:t>Sources de données</a:t>
            </a:r>
          </a:p>
        </p:txBody>
      </p:sp>
      <p:sp>
        <p:nvSpPr>
          <p:cNvPr id="3" name="Text Placeholder 2"/>
          <p:cNvSpPr>
            <a:spLocks noGrp="1"/>
          </p:cNvSpPr>
          <p:nvPr>
            <p:ph type="body" idx="1"/>
            <p:custDataLst>
              <p:tags r:id="rId2"/>
            </p:custDataLst>
          </p:nvPr>
        </p:nvSpPr>
        <p:spPr/>
        <p:txBody>
          <a:bodyPr/>
          <a:lstStyle/>
          <a:p>
            <a:endParaRPr lang="en-US" dirty="0"/>
          </a:p>
        </p:txBody>
      </p:sp>
    </p:spTree>
    <p:extLst>
      <p:ext uri="{BB962C8B-B14F-4D97-AF65-F5344CB8AC3E}">
        <p14:creationId xmlns:p14="http://schemas.microsoft.com/office/powerpoint/2010/main" val="29821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custDataLst>
              <p:tags r:id="rId1"/>
            </p:custDataLst>
          </p:nvPr>
        </p:nvSpPr>
        <p:spPr/>
        <p:txBody>
          <a:bodyPr/>
          <a:lstStyle/>
          <a:p>
            <a:r>
              <a:rPr lang="fr-CA" dirty="0"/>
              <a:t>Discussion en groupe : quelques questions de données fondamentales</a:t>
            </a:r>
          </a:p>
        </p:txBody>
      </p:sp>
      <p:sp>
        <p:nvSpPr>
          <p:cNvPr id="5" name="Content Placeholder 4"/>
          <p:cNvSpPr>
            <a:spLocks noGrp="1"/>
          </p:cNvSpPr>
          <p:nvPr>
            <p:ph idx="1"/>
            <p:custDataLst>
              <p:tags r:id="rId2"/>
            </p:custDataLst>
          </p:nvPr>
        </p:nvSpPr>
        <p:spPr/>
        <p:txBody>
          <a:bodyPr/>
          <a:lstStyle/>
          <a:p>
            <a:pPr marL="342900" indent="-342900">
              <a:buFont typeface="Wingdings" charset="2"/>
              <a:buChar char="§"/>
            </a:pPr>
            <a:r>
              <a:rPr lang="fr-CA" b="1" dirty="0"/>
              <a:t>Pourquoi</a:t>
            </a:r>
            <a:r>
              <a:rPr lang="fr-CA" dirty="0"/>
              <a:t> recueillons-nous des données? Que pouvons-nous </a:t>
            </a:r>
            <a:r>
              <a:rPr lang="fr-CA" b="1" dirty="0"/>
              <a:t>faire</a:t>
            </a:r>
            <a:r>
              <a:rPr lang="fr-CA" dirty="0"/>
              <a:t> avec des données?</a:t>
            </a:r>
          </a:p>
          <a:p>
            <a:pPr marL="342900" indent="-342900">
              <a:buFont typeface="Wingdings" charset="2"/>
              <a:buChar char="§"/>
            </a:pPr>
            <a:r>
              <a:rPr lang="fr-CA" dirty="0"/>
              <a:t>D’où proviennent les données?</a:t>
            </a:r>
          </a:p>
          <a:p>
            <a:pPr marL="342900" indent="-342900">
              <a:buFont typeface="Wingdings" charset="2"/>
              <a:buChar char="§"/>
            </a:pPr>
            <a:r>
              <a:rPr lang="fr-CA" dirty="0"/>
              <a:t>En supposant que nous recueillons des données pour pouvoir obtenir une </a:t>
            </a:r>
            <a:r>
              <a:rPr lang="fr-CA" i="1" dirty="0"/>
              <a:t>collection</a:t>
            </a:r>
            <a:r>
              <a:rPr lang="fr-CA" dirty="0"/>
              <a:t> de données – à quoi ressemble une « collection » de données? Comment en décririez-vous une?</a:t>
            </a:r>
          </a:p>
          <a:p>
            <a:pPr marL="342900" indent="-342900">
              <a:buFont typeface="Wingdings" charset="2"/>
              <a:buChar char="§"/>
            </a:pPr>
            <a:r>
              <a:rPr lang="fr-CA" dirty="0"/>
              <a:t>Faut-il faire la distinction entre les données, les renseignements, les connaissances?</a:t>
            </a:r>
          </a:p>
          <a:p>
            <a:endParaRPr lang="fr-CA" dirty="0"/>
          </a:p>
        </p:txBody>
      </p:sp>
    </p:spTree>
    <p:extLst>
      <p:ext uri="{BB962C8B-B14F-4D97-AF65-F5344CB8AC3E}">
        <p14:creationId xmlns:p14="http://schemas.microsoft.com/office/powerpoint/2010/main" val="37313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3737390|-5389529|-10807215|-8355712|-16724839|SPAC&quot;,&quot;Id&quot;:&quot;5c659cca4131323cec15429a&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2"/>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2"/>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2"/>
</p:tagLst>
</file>

<file path=ppt/tags/tag106.xml><?xml version="1.0" encoding="utf-8"?>
<p:tagLst xmlns:a="http://schemas.openxmlformats.org/drawingml/2006/main" xmlns:r="http://schemas.openxmlformats.org/officeDocument/2006/relationships" xmlns:p="http://schemas.openxmlformats.org/presentationml/2006/main">
  <p:tag name="NUM" val="3"/>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4"/>
</p:tagLst>
</file>

<file path=ppt/tags/tag111.xml><?xml version="1.0" encoding="utf-8"?>
<p:tagLst xmlns:a="http://schemas.openxmlformats.org/drawingml/2006/main" xmlns:r="http://schemas.openxmlformats.org/officeDocument/2006/relationships" xmlns:p="http://schemas.openxmlformats.org/presentationml/2006/main">
  <p:tag name="NUM" val="5"/>
</p:tagLst>
</file>

<file path=ppt/tags/tag112.xml><?xml version="1.0" encoding="utf-8"?>
<p:tagLst xmlns:a="http://schemas.openxmlformats.org/drawingml/2006/main" xmlns:r="http://schemas.openxmlformats.org/officeDocument/2006/relationships" xmlns:p="http://schemas.openxmlformats.org/presentationml/2006/main">
  <p:tag name="NUM" val="6"/>
</p:tagLst>
</file>

<file path=ppt/tags/tag113.xml><?xml version="1.0" encoding="utf-8"?>
<p:tagLst xmlns:a="http://schemas.openxmlformats.org/drawingml/2006/main" xmlns:r="http://schemas.openxmlformats.org/officeDocument/2006/relationships" xmlns:p="http://schemas.openxmlformats.org/presentationml/2006/main">
  <p:tag name="NUM" val="7"/>
</p:tagLst>
</file>

<file path=ppt/tags/tag114.xml><?xml version="1.0" encoding="utf-8"?>
<p:tagLst xmlns:a="http://schemas.openxmlformats.org/drawingml/2006/main" xmlns:r="http://schemas.openxmlformats.org/officeDocument/2006/relationships" xmlns:p="http://schemas.openxmlformats.org/presentationml/2006/main">
  <p:tag name="NUM" val="8"/>
</p:tagLst>
</file>

<file path=ppt/tags/tag115.xml><?xml version="1.0" encoding="utf-8"?>
<p:tagLst xmlns:a="http://schemas.openxmlformats.org/drawingml/2006/main" xmlns:r="http://schemas.openxmlformats.org/officeDocument/2006/relationships" xmlns:p="http://schemas.openxmlformats.org/presentationml/2006/main">
  <p:tag name="NUM" val="9"/>
</p:tagLst>
</file>

<file path=ppt/tags/tag116.xml><?xml version="1.0" encoding="utf-8"?>
<p:tagLst xmlns:a="http://schemas.openxmlformats.org/drawingml/2006/main" xmlns:r="http://schemas.openxmlformats.org/officeDocument/2006/relationships" xmlns:p="http://schemas.openxmlformats.org/presentationml/2006/main">
  <p:tag name="NUM" val="10"/>
</p:tagLst>
</file>

<file path=ppt/tags/tag117.xml><?xml version="1.0" encoding="utf-8"?>
<p:tagLst xmlns:a="http://schemas.openxmlformats.org/drawingml/2006/main" xmlns:r="http://schemas.openxmlformats.org/officeDocument/2006/relationships" xmlns:p="http://schemas.openxmlformats.org/presentationml/2006/main">
  <p:tag name="NUM" val="11"/>
</p:tagLst>
</file>

<file path=ppt/tags/tag118.xml><?xml version="1.0" encoding="utf-8"?>
<p:tagLst xmlns:a="http://schemas.openxmlformats.org/drawingml/2006/main" xmlns:r="http://schemas.openxmlformats.org/officeDocument/2006/relationships" xmlns:p="http://schemas.openxmlformats.org/presentationml/2006/main">
  <p:tag name="NUM" val="12"/>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3"/>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2"/>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2"/>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2"/>
</p:tagLst>
</file>

<file path=ppt/tags/tag130.xml><?xml version="1.0" encoding="utf-8"?>
<p:tagLst xmlns:a="http://schemas.openxmlformats.org/drawingml/2006/main" xmlns:r="http://schemas.openxmlformats.org/officeDocument/2006/relationships" xmlns:p="http://schemas.openxmlformats.org/presentationml/2006/main">
  <p:tag name="NUM" val="2"/>
</p:tagLst>
</file>

<file path=ppt/tags/tag131.xml><?xml version="1.0" encoding="utf-8"?>
<p:tagLst xmlns:a="http://schemas.openxmlformats.org/drawingml/2006/main" xmlns:r="http://schemas.openxmlformats.org/officeDocument/2006/relationships" xmlns:p="http://schemas.openxmlformats.org/presentationml/2006/main">
  <p:tag name="NUM" val="3"/>
</p:tagLst>
</file>

<file path=ppt/tags/tag132.xml><?xml version="1.0" encoding="utf-8"?>
<p:tagLst xmlns:a="http://schemas.openxmlformats.org/drawingml/2006/main" xmlns:r="http://schemas.openxmlformats.org/officeDocument/2006/relationships" xmlns:p="http://schemas.openxmlformats.org/presentationml/2006/main">
  <p:tag name="NUM" val="4"/>
</p:tagLst>
</file>

<file path=ppt/tags/tag133.xml><?xml version="1.0" encoding="utf-8"?>
<p:tagLst xmlns:a="http://schemas.openxmlformats.org/drawingml/2006/main" xmlns:r="http://schemas.openxmlformats.org/officeDocument/2006/relationships" xmlns:p="http://schemas.openxmlformats.org/presentationml/2006/main">
  <p:tag name="NUM" val="5"/>
</p:tagLst>
</file>

<file path=ppt/tags/tag134.xml><?xml version="1.0" encoding="utf-8"?>
<p:tagLst xmlns:a="http://schemas.openxmlformats.org/drawingml/2006/main" xmlns:r="http://schemas.openxmlformats.org/officeDocument/2006/relationships" xmlns:p="http://schemas.openxmlformats.org/presentationml/2006/main">
  <p:tag name="NUM" val="6"/>
</p:tagLst>
</file>

<file path=ppt/tags/tag135.xml><?xml version="1.0" encoding="utf-8"?>
<p:tagLst xmlns:a="http://schemas.openxmlformats.org/drawingml/2006/main" xmlns:r="http://schemas.openxmlformats.org/officeDocument/2006/relationships" xmlns:p="http://schemas.openxmlformats.org/presentationml/2006/main">
  <p:tag name="NUM" val="7"/>
</p:tagLst>
</file>

<file path=ppt/tags/tag136.xml><?xml version="1.0" encoding="utf-8"?>
<p:tagLst xmlns:a="http://schemas.openxmlformats.org/drawingml/2006/main" xmlns:r="http://schemas.openxmlformats.org/officeDocument/2006/relationships" xmlns:p="http://schemas.openxmlformats.org/presentationml/2006/main">
  <p:tag name="NUM" val="8"/>
</p:tagLst>
</file>

<file path=ppt/tags/tag137.xml><?xml version="1.0" encoding="utf-8"?>
<p:tagLst xmlns:a="http://schemas.openxmlformats.org/drawingml/2006/main" xmlns:r="http://schemas.openxmlformats.org/officeDocument/2006/relationships" xmlns:p="http://schemas.openxmlformats.org/presentationml/2006/main">
  <p:tag name="NUM" val="9"/>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2"/>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3"/>
</p:tagLst>
</file>

<file path=ppt/tags/tag141.xml><?xml version="1.0" encoding="utf-8"?>
<p:tagLst xmlns:a="http://schemas.openxmlformats.org/drawingml/2006/main" xmlns:r="http://schemas.openxmlformats.org/officeDocument/2006/relationships" xmlns:p="http://schemas.openxmlformats.org/presentationml/2006/main">
  <p:tag name="NUM" val="4"/>
</p:tagLst>
</file>

<file path=ppt/tags/tag142.xml><?xml version="1.0" encoding="utf-8"?>
<p:tagLst xmlns:a="http://schemas.openxmlformats.org/drawingml/2006/main" xmlns:r="http://schemas.openxmlformats.org/officeDocument/2006/relationships" xmlns:p="http://schemas.openxmlformats.org/presentationml/2006/main">
  <p:tag name="NUM" val="5"/>
</p:tagLst>
</file>

<file path=ppt/tags/tag143.xml><?xml version="1.0" encoding="utf-8"?>
<p:tagLst xmlns:a="http://schemas.openxmlformats.org/drawingml/2006/main" xmlns:r="http://schemas.openxmlformats.org/officeDocument/2006/relationships" xmlns:p="http://schemas.openxmlformats.org/presentationml/2006/main">
  <p:tag name="NUM" val="6"/>
</p:tagLst>
</file>

<file path=ppt/tags/tag144.xml><?xml version="1.0" encoding="utf-8"?>
<p:tagLst xmlns:a="http://schemas.openxmlformats.org/drawingml/2006/main" xmlns:r="http://schemas.openxmlformats.org/officeDocument/2006/relationships" xmlns:p="http://schemas.openxmlformats.org/presentationml/2006/main">
  <p:tag name="NUM" val="7"/>
</p:tagLst>
</file>

<file path=ppt/tags/tag145.xml><?xml version="1.0" encoding="utf-8"?>
<p:tagLst xmlns:a="http://schemas.openxmlformats.org/drawingml/2006/main" xmlns:r="http://schemas.openxmlformats.org/officeDocument/2006/relationships" xmlns:p="http://schemas.openxmlformats.org/presentationml/2006/main">
  <p:tag name="NUM" val="8"/>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2"/>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50.xml><?xml version="1.0" encoding="utf-8"?>
<p:tagLst xmlns:a="http://schemas.openxmlformats.org/drawingml/2006/main" xmlns:r="http://schemas.openxmlformats.org/officeDocument/2006/relationships" xmlns:p="http://schemas.openxmlformats.org/presentationml/2006/main">
  <p:tag name="NUM" val="3"/>
</p:tagLst>
</file>

<file path=ppt/tags/tag151.xml><?xml version="1.0" encoding="utf-8"?>
<p:tagLst xmlns:a="http://schemas.openxmlformats.org/drawingml/2006/main" xmlns:r="http://schemas.openxmlformats.org/officeDocument/2006/relationships" xmlns:p="http://schemas.openxmlformats.org/presentationml/2006/main">
  <p:tag name="NUM" val="1"/>
</p:tagLst>
</file>

<file path=ppt/tags/tag152.xml><?xml version="1.0" encoding="utf-8"?>
<p:tagLst xmlns:a="http://schemas.openxmlformats.org/drawingml/2006/main" xmlns:r="http://schemas.openxmlformats.org/officeDocument/2006/relationships" xmlns:p="http://schemas.openxmlformats.org/presentationml/2006/main">
  <p:tag name="NUM" val="2"/>
</p:tagLst>
</file>

<file path=ppt/tags/tag153.xml><?xml version="1.0" encoding="utf-8"?>
<p:tagLst xmlns:a="http://schemas.openxmlformats.org/drawingml/2006/main" xmlns:r="http://schemas.openxmlformats.org/officeDocument/2006/relationships" xmlns:p="http://schemas.openxmlformats.org/presentationml/2006/main">
  <p:tag name="NUM" val="3"/>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2"/>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60.xml><?xml version="1.0" encoding="utf-8"?>
<p:tagLst xmlns:a="http://schemas.openxmlformats.org/drawingml/2006/main" xmlns:r="http://schemas.openxmlformats.org/officeDocument/2006/relationships" xmlns:p="http://schemas.openxmlformats.org/presentationml/2006/main">
  <p:tag name="NUM" val="2"/>
</p:tagLst>
</file>

<file path=ppt/tags/tag161.xml><?xml version="1.0" encoding="utf-8"?>
<p:tagLst xmlns:a="http://schemas.openxmlformats.org/drawingml/2006/main" xmlns:r="http://schemas.openxmlformats.org/officeDocument/2006/relationships" xmlns:p="http://schemas.openxmlformats.org/presentationml/2006/main">
  <p:tag name="NUM" val="3"/>
</p:tagLst>
</file>

<file path=ppt/tags/tag162.xml><?xml version="1.0" encoding="utf-8"?>
<p:tagLst xmlns:a="http://schemas.openxmlformats.org/drawingml/2006/main" xmlns:r="http://schemas.openxmlformats.org/officeDocument/2006/relationships" xmlns:p="http://schemas.openxmlformats.org/presentationml/2006/main">
  <p:tag name="NUM" val="4"/>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2"/>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2"/>
</p:tagLst>
</file>

<file path=ppt/tags/tag167.xml><?xml version="1.0" encoding="utf-8"?>
<p:tagLst xmlns:a="http://schemas.openxmlformats.org/drawingml/2006/main" xmlns:r="http://schemas.openxmlformats.org/officeDocument/2006/relationships" xmlns:p="http://schemas.openxmlformats.org/presentationml/2006/main">
  <p:tag name="NUM" val="3"/>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2"/>
</p:tagLst>
</file>

<file path=ppt/tags/tag172.xml><?xml version="1.0" encoding="utf-8"?>
<p:tagLst xmlns:a="http://schemas.openxmlformats.org/drawingml/2006/main" xmlns:r="http://schemas.openxmlformats.org/officeDocument/2006/relationships" xmlns:p="http://schemas.openxmlformats.org/presentationml/2006/main">
  <p:tag name="NUM" val="3"/>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2"/>
</p:tagLst>
</file>

<file path=ppt/tags/tag175.xml><?xml version="1.0" encoding="utf-8"?>
<p:tagLst xmlns:a="http://schemas.openxmlformats.org/drawingml/2006/main" xmlns:r="http://schemas.openxmlformats.org/officeDocument/2006/relationships" xmlns:p="http://schemas.openxmlformats.org/presentationml/2006/main">
  <p:tag name="NUM" val="3"/>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5"/>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2"/>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2"/>
</p:tagLst>
</file>

<file path=ppt/tags/tag184.xml><?xml version="1.0" encoding="utf-8"?>
<p:tagLst xmlns:a="http://schemas.openxmlformats.org/drawingml/2006/main" xmlns:r="http://schemas.openxmlformats.org/officeDocument/2006/relationships" xmlns:p="http://schemas.openxmlformats.org/presentationml/2006/main">
  <p:tag name="NUM" val="1"/>
</p:tagLst>
</file>

<file path=ppt/tags/tag185.xml><?xml version="1.0" encoding="utf-8"?>
<p:tagLst xmlns:a="http://schemas.openxmlformats.org/drawingml/2006/main" xmlns:r="http://schemas.openxmlformats.org/officeDocument/2006/relationships" xmlns:p="http://schemas.openxmlformats.org/presentationml/2006/main">
  <p:tag name="NUM" val="2"/>
</p:tagLst>
</file>

<file path=ppt/tags/tag186.xml><?xml version="1.0" encoding="utf-8"?>
<p:tagLst xmlns:a="http://schemas.openxmlformats.org/drawingml/2006/main" xmlns:r="http://schemas.openxmlformats.org/officeDocument/2006/relationships" xmlns:p="http://schemas.openxmlformats.org/presentationml/2006/main">
  <p:tag name="NUM" val="3"/>
</p:tagLst>
</file>

<file path=ppt/tags/tag187.xml><?xml version="1.0" encoding="utf-8"?>
<p:tagLst xmlns:a="http://schemas.openxmlformats.org/drawingml/2006/main" xmlns:r="http://schemas.openxmlformats.org/officeDocument/2006/relationships" xmlns:p="http://schemas.openxmlformats.org/presentationml/2006/main">
  <p:tag name="NUM" val="4"/>
</p:tagLst>
</file>

<file path=ppt/tags/tag188.xml><?xml version="1.0" encoding="utf-8"?>
<p:tagLst xmlns:a="http://schemas.openxmlformats.org/drawingml/2006/main" xmlns:r="http://schemas.openxmlformats.org/officeDocument/2006/relationships" xmlns:p="http://schemas.openxmlformats.org/presentationml/2006/main">
  <p:tag name="NUM" val="5"/>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6"/>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2"/>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2"/>
</p:tagLst>
</file>

<file path=ppt/tags/tag196.xml><?xml version="1.0" encoding="utf-8"?>
<p:tagLst xmlns:a="http://schemas.openxmlformats.org/drawingml/2006/main" xmlns:r="http://schemas.openxmlformats.org/officeDocument/2006/relationships" xmlns:p="http://schemas.openxmlformats.org/presentationml/2006/main">
  <p:tag name="NUM" val="1"/>
</p:tagLst>
</file>

<file path=ppt/tags/tag197.xml><?xml version="1.0" encoding="utf-8"?>
<p:tagLst xmlns:a="http://schemas.openxmlformats.org/drawingml/2006/main" xmlns:r="http://schemas.openxmlformats.org/officeDocument/2006/relationships" xmlns:p="http://schemas.openxmlformats.org/presentationml/2006/main">
  <p:tag name="NUM" val="2"/>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7"/>
</p:tagLst>
</file>

<file path=ppt/tags/tag200.xml><?xml version="1.0" encoding="utf-8"?>
<p:tagLst xmlns:a="http://schemas.openxmlformats.org/drawingml/2006/main" xmlns:r="http://schemas.openxmlformats.org/officeDocument/2006/relationships" xmlns:p="http://schemas.openxmlformats.org/presentationml/2006/main">
  <p:tag name="NUM" val="1"/>
</p:tagLst>
</file>

<file path=ppt/tags/tag201.xml><?xml version="1.0" encoding="utf-8"?>
<p:tagLst xmlns:a="http://schemas.openxmlformats.org/drawingml/2006/main" xmlns:r="http://schemas.openxmlformats.org/officeDocument/2006/relationships" xmlns:p="http://schemas.openxmlformats.org/presentationml/2006/main">
  <p:tag name="NUM" val="2"/>
</p:tagLst>
</file>

<file path=ppt/tags/tag202.xml><?xml version="1.0" encoding="utf-8"?>
<p:tagLst xmlns:a="http://schemas.openxmlformats.org/drawingml/2006/main" xmlns:r="http://schemas.openxmlformats.org/officeDocument/2006/relationships" xmlns:p="http://schemas.openxmlformats.org/presentationml/2006/main">
  <p:tag name="NUM" val="3"/>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2"/>
</p:tagLst>
</file>

<file path=ppt/tags/tag205.xml><?xml version="1.0" encoding="utf-8"?>
<p:tagLst xmlns:a="http://schemas.openxmlformats.org/drawingml/2006/main" xmlns:r="http://schemas.openxmlformats.org/officeDocument/2006/relationships" xmlns:p="http://schemas.openxmlformats.org/presentationml/2006/main">
  <p:tag name="NUM" val="3"/>
</p:tagLst>
</file>

<file path=ppt/tags/tag206.xml><?xml version="1.0" encoding="utf-8"?>
<p:tagLst xmlns:a="http://schemas.openxmlformats.org/drawingml/2006/main" xmlns:r="http://schemas.openxmlformats.org/officeDocument/2006/relationships" xmlns:p="http://schemas.openxmlformats.org/presentationml/2006/main">
  <p:tag name="NUM" val="4"/>
</p:tagLst>
</file>

<file path=ppt/tags/tag207.xml><?xml version="1.0" encoding="utf-8"?>
<p:tagLst xmlns:a="http://schemas.openxmlformats.org/drawingml/2006/main" xmlns:r="http://schemas.openxmlformats.org/officeDocument/2006/relationships" xmlns:p="http://schemas.openxmlformats.org/presentationml/2006/main">
  <p:tag name="NUM" val="5"/>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8"/>
</p:tagLst>
</file>

<file path=ppt/tags/tag210.xml><?xml version="1.0" encoding="utf-8"?>
<p:tagLst xmlns:a="http://schemas.openxmlformats.org/drawingml/2006/main" xmlns:r="http://schemas.openxmlformats.org/officeDocument/2006/relationships" xmlns:p="http://schemas.openxmlformats.org/presentationml/2006/main">
  <p:tag name="NUM" val="3"/>
</p:tagLst>
</file>

<file path=ppt/tags/tag211.xml><?xml version="1.0" encoding="utf-8"?>
<p:tagLst xmlns:a="http://schemas.openxmlformats.org/drawingml/2006/main" xmlns:r="http://schemas.openxmlformats.org/officeDocument/2006/relationships" xmlns:p="http://schemas.openxmlformats.org/presentationml/2006/main">
  <p:tag name="NUM" val="4"/>
</p:tagLst>
</file>

<file path=ppt/tags/tag212.xml><?xml version="1.0" encoding="utf-8"?>
<p:tagLst xmlns:a="http://schemas.openxmlformats.org/drawingml/2006/main" xmlns:r="http://schemas.openxmlformats.org/officeDocument/2006/relationships" xmlns:p="http://schemas.openxmlformats.org/presentationml/2006/main">
  <p:tag name="NUM" val="5"/>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2"/>
</p:tagLst>
</file>

<file path=ppt/tags/tag215.xml><?xml version="1.0" encoding="utf-8"?>
<p:tagLst xmlns:a="http://schemas.openxmlformats.org/drawingml/2006/main" xmlns:r="http://schemas.openxmlformats.org/officeDocument/2006/relationships" xmlns:p="http://schemas.openxmlformats.org/presentationml/2006/main">
  <p:tag name="NUM" val="1"/>
</p:tagLst>
</file>

<file path=ppt/tags/tag216.xml><?xml version="1.0" encoding="utf-8"?>
<p:tagLst xmlns:a="http://schemas.openxmlformats.org/drawingml/2006/main" xmlns:r="http://schemas.openxmlformats.org/officeDocument/2006/relationships" xmlns:p="http://schemas.openxmlformats.org/presentationml/2006/main">
  <p:tag name="NUM" val="2"/>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2"/>
</p:tagLst>
</file>

<file path=ppt/tags/tag219.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9"/>
</p:tagLst>
</file>

<file path=ppt/tags/tag220.xml><?xml version="1.0" encoding="utf-8"?>
<p:tagLst xmlns:a="http://schemas.openxmlformats.org/drawingml/2006/main" xmlns:r="http://schemas.openxmlformats.org/officeDocument/2006/relationships" xmlns:p="http://schemas.openxmlformats.org/presentationml/2006/main">
  <p:tag name="NUM" val="2"/>
</p:tagLst>
</file>

<file path=ppt/tags/tag221.xml><?xml version="1.0" encoding="utf-8"?>
<p:tagLst xmlns:a="http://schemas.openxmlformats.org/drawingml/2006/main" xmlns:r="http://schemas.openxmlformats.org/officeDocument/2006/relationships" xmlns:p="http://schemas.openxmlformats.org/presentationml/2006/main">
  <p:tag name="NUM" val="1"/>
</p:tagLst>
</file>

<file path=ppt/tags/tag222.xml><?xml version="1.0" encoding="utf-8"?>
<p:tagLst xmlns:a="http://schemas.openxmlformats.org/drawingml/2006/main" xmlns:r="http://schemas.openxmlformats.org/officeDocument/2006/relationships" xmlns:p="http://schemas.openxmlformats.org/presentationml/2006/main">
  <p:tag name="NUM" val="2"/>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2"/>
</p:tagLst>
</file>

<file path=ppt/tags/tag225.xml><?xml version="1.0" encoding="utf-8"?>
<p:tagLst xmlns:a="http://schemas.openxmlformats.org/drawingml/2006/main" xmlns:r="http://schemas.openxmlformats.org/officeDocument/2006/relationships" xmlns:p="http://schemas.openxmlformats.org/presentationml/2006/main">
  <p:tag name="NUM" val="1"/>
</p:tagLst>
</file>

<file path=ppt/tags/tag226.xml><?xml version="1.0" encoding="utf-8"?>
<p:tagLst xmlns:a="http://schemas.openxmlformats.org/drawingml/2006/main" xmlns:r="http://schemas.openxmlformats.org/officeDocument/2006/relationships" xmlns:p="http://schemas.openxmlformats.org/presentationml/2006/main">
  <p:tag name="NUM" val="2"/>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10"/>
</p:tagLst>
</file>

<file path=ppt/tags/tag24.xml><?xml version="1.0" encoding="utf-8"?>
<p:tagLst xmlns:a="http://schemas.openxmlformats.org/drawingml/2006/main" xmlns:r="http://schemas.openxmlformats.org/officeDocument/2006/relationships" xmlns:p="http://schemas.openxmlformats.org/presentationml/2006/main">
  <p:tag name="NUM" val="11"/>
</p:tagLst>
</file>

<file path=ppt/tags/tag25.xml><?xml version="1.0" encoding="utf-8"?>
<p:tagLst xmlns:a="http://schemas.openxmlformats.org/drawingml/2006/main" xmlns:r="http://schemas.openxmlformats.org/officeDocument/2006/relationships" xmlns:p="http://schemas.openxmlformats.org/presentationml/2006/main">
  <p:tag name="NUM" val="12"/>
</p:tagLst>
</file>

<file path=ppt/tags/tag26.xml><?xml version="1.0" encoding="utf-8"?>
<p:tagLst xmlns:a="http://schemas.openxmlformats.org/drawingml/2006/main" xmlns:r="http://schemas.openxmlformats.org/officeDocument/2006/relationships" xmlns:p="http://schemas.openxmlformats.org/presentationml/2006/main">
  <p:tag name="NUM" val="13"/>
</p:tagLst>
</file>

<file path=ppt/tags/tag27.xml><?xml version="1.0" encoding="utf-8"?>
<p:tagLst xmlns:a="http://schemas.openxmlformats.org/drawingml/2006/main" xmlns:r="http://schemas.openxmlformats.org/officeDocument/2006/relationships" xmlns:p="http://schemas.openxmlformats.org/presentationml/2006/main">
  <p:tag name="NUM" val="14"/>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ags/tag30.xml><?xml version="1.0" encoding="utf-8"?>
<p:tagLst xmlns:a="http://schemas.openxmlformats.org/drawingml/2006/main" xmlns:r="http://schemas.openxmlformats.org/officeDocument/2006/relationships" xmlns:p="http://schemas.openxmlformats.org/presentationml/2006/main">
  <p:tag name="NUM" val="17"/>
</p:tagLst>
</file>

<file path=ppt/tags/tag31.xml><?xml version="1.0" encoding="utf-8"?>
<p:tagLst xmlns:a="http://schemas.openxmlformats.org/drawingml/2006/main" xmlns:r="http://schemas.openxmlformats.org/officeDocument/2006/relationships" xmlns:p="http://schemas.openxmlformats.org/presentationml/2006/main">
  <p:tag name="NUM" val="18"/>
</p:tagLst>
</file>

<file path=ppt/tags/tag32.xml><?xml version="1.0" encoding="utf-8"?>
<p:tagLst xmlns:a="http://schemas.openxmlformats.org/drawingml/2006/main" xmlns:r="http://schemas.openxmlformats.org/officeDocument/2006/relationships" xmlns:p="http://schemas.openxmlformats.org/presentationml/2006/main">
  <p:tag name="NUM" val="19"/>
</p:tagLst>
</file>

<file path=ppt/tags/tag33.xml><?xml version="1.0" encoding="utf-8"?>
<p:tagLst xmlns:a="http://schemas.openxmlformats.org/drawingml/2006/main" xmlns:r="http://schemas.openxmlformats.org/officeDocument/2006/relationships" xmlns:p="http://schemas.openxmlformats.org/presentationml/2006/main">
  <p:tag name="NUM" val="20"/>
</p:tagLst>
</file>

<file path=ppt/tags/tag34.xml><?xml version="1.0" encoding="utf-8"?>
<p:tagLst xmlns:a="http://schemas.openxmlformats.org/drawingml/2006/main" xmlns:r="http://schemas.openxmlformats.org/officeDocument/2006/relationships" xmlns:p="http://schemas.openxmlformats.org/presentationml/2006/main">
  <p:tag name="NUM" val="21"/>
</p:tagLst>
</file>

<file path=ppt/tags/tag35.xml><?xml version="1.0" encoding="utf-8"?>
<p:tagLst xmlns:a="http://schemas.openxmlformats.org/drawingml/2006/main" xmlns:r="http://schemas.openxmlformats.org/officeDocument/2006/relationships" xmlns:p="http://schemas.openxmlformats.org/presentationml/2006/main">
  <p:tag name="NUM" val="22"/>
</p:tagLst>
</file>

<file path=ppt/tags/tag36.xml><?xml version="1.0" encoding="utf-8"?>
<p:tagLst xmlns:a="http://schemas.openxmlformats.org/drawingml/2006/main" xmlns:r="http://schemas.openxmlformats.org/officeDocument/2006/relationships" xmlns:p="http://schemas.openxmlformats.org/presentationml/2006/main">
  <p:tag name="NUM" val="23"/>
</p:tagLst>
</file>

<file path=ppt/tags/tag37.xml><?xml version="1.0" encoding="utf-8"?>
<p:tagLst xmlns:a="http://schemas.openxmlformats.org/drawingml/2006/main" xmlns:r="http://schemas.openxmlformats.org/officeDocument/2006/relationships" xmlns:p="http://schemas.openxmlformats.org/presentationml/2006/main">
  <p:tag name="NUM" val="24"/>
</p:tagLst>
</file>

<file path=ppt/tags/tag38.xml><?xml version="1.0" encoding="utf-8"?>
<p:tagLst xmlns:a="http://schemas.openxmlformats.org/drawingml/2006/main" xmlns:r="http://schemas.openxmlformats.org/officeDocument/2006/relationships" xmlns:p="http://schemas.openxmlformats.org/presentationml/2006/main">
  <p:tag name="NUM" val="25"/>
</p:tagLst>
</file>

<file path=ppt/tags/tag39.xml><?xml version="1.0" encoding="utf-8"?>
<p:tagLst xmlns:a="http://schemas.openxmlformats.org/drawingml/2006/main" xmlns:r="http://schemas.openxmlformats.org/officeDocument/2006/relationships" xmlns:p="http://schemas.openxmlformats.org/presentationml/2006/main">
  <p:tag name="NUM" val="26"/>
</p:tagLst>
</file>

<file path=ppt/tags/tag4.xml><?xml version="1.0" encoding="utf-8"?>
<p:tagLst xmlns:a="http://schemas.openxmlformats.org/drawingml/2006/main" xmlns:r="http://schemas.openxmlformats.org/officeDocument/2006/relationships" xmlns:p="http://schemas.openxmlformats.org/presentationml/2006/main">
  <p:tag name="NUM" val="3"/>
</p:tagLst>
</file>

<file path=ppt/tags/tag40.xml><?xml version="1.0" encoding="utf-8"?>
<p:tagLst xmlns:a="http://schemas.openxmlformats.org/drawingml/2006/main" xmlns:r="http://schemas.openxmlformats.org/officeDocument/2006/relationships" xmlns:p="http://schemas.openxmlformats.org/presentationml/2006/main">
  <p:tag name="NUM" val="27"/>
</p:tagLst>
</file>

<file path=ppt/tags/tag41.xml><?xml version="1.0" encoding="utf-8"?>
<p:tagLst xmlns:a="http://schemas.openxmlformats.org/drawingml/2006/main" xmlns:r="http://schemas.openxmlformats.org/officeDocument/2006/relationships" xmlns:p="http://schemas.openxmlformats.org/presentationml/2006/main">
  <p:tag name="NUM" val="28"/>
</p:tagLst>
</file>

<file path=ppt/tags/tag42.xml><?xml version="1.0" encoding="utf-8"?>
<p:tagLst xmlns:a="http://schemas.openxmlformats.org/drawingml/2006/main" xmlns:r="http://schemas.openxmlformats.org/officeDocument/2006/relationships" xmlns:p="http://schemas.openxmlformats.org/presentationml/2006/main">
  <p:tag name="NUM" val="29"/>
</p:tagLst>
</file>

<file path=ppt/tags/tag43.xml><?xml version="1.0" encoding="utf-8"?>
<p:tagLst xmlns:a="http://schemas.openxmlformats.org/drawingml/2006/main" xmlns:r="http://schemas.openxmlformats.org/officeDocument/2006/relationships" xmlns:p="http://schemas.openxmlformats.org/presentationml/2006/main">
  <p:tag name="NUM" val="30"/>
</p:tagLst>
</file>

<file path=ppt/tags/tag44.xml><?xml version="1.0" encoding="utf-8"?>
<p:tagLst xmlns:a="http://schemas.openxmlformats.org/drawingml/2006/main" xmlns:r="http://schemas.openxmlformats.org/officeDocument/2006/relationships" xmlns:p="http://schemas.openxmlformats.org/presentationml/2006/main">
  <p:tag name="NUM" val="31"/>
</p:tagLst>
</file>

<file path=ppt/tags/tag45.xml><?xml version="1.0" encoding="utf-8"?>
<p:tagLst xmlns:a="http://schemas.openxmlformats.org/drawingml/2006/main" xmlns:r="http://schemas.openxmlformats.org/officeDocument/2006/relationships" xmlns:p="http://schemas.openxmlformats.org/presentationml/2006/main">
  <p:tag name="NUM" val="32"/>
</p:tagLst>
</file>

<file path=ppt/tags/tag46.xml><?xml version="1.0" encoding="utf-8"?>
<p:tagLst xmlns:a="http://schemas.openxmlformats.org/drawingml/2006/main" xmlns:r="http://schemas.openxmlformats.org/officeDocument/2006/relationships" xmlns:p="http://schemas.openxmlformats.org/presentationml/2006/main">
  <p:tag name="NUM" val="33"/>
</p:tagLst>
</file>

<file path=ppt/tags/tag47.xml><?xml version="1.0" encoding="utf-8"?>
<p:tagLst xmlns:a="http://schemas.openxmlformats.org/drawingml/2006/main" xmlns:r="http://schemas.openxmlformats.org/officeDocument/2006/relationships" xmlns:p="http://schemas.openxmlformats.org/presentationml/2006/main">
  <p:tag name="NUM" val="34"/>
</p:tagLst>
</file>

<file path=ppt/tags/tag48.xml><?xml version="1.0" encoding="utf-8"?>
<p:tagLst xmlns:a="http://schemas.openxmlformats.org/drawingml/2006/main" xmlns:r="http://schemas.openxmlformats.org/officeDocument/2006/relationships" xmlns:p="http://schemas.openxmlformats.org/presentationml/2006/main">
  <p:tag name="NUM" val="35"/>
</p:tagLst>
</file>

<file path=ppt/tags/tag49.xml><?xml version="1.0" encoding="utf-8"?>
<p:tagLst xmlns:a="http://schemas.openxmlformats.org/drawingml/2006/main" xmlns:r="http://schemas.openxmlformats.org/officeDocument/2006/relationships" xmlns:p="http://schemas.openxmlformats.org/presentationml/2006/main">
  <p:tag name="NUM" val="36"/>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50.xml><?xml version="1.0" encoding="utf-8"?>
<p:tagLst xmlns:a="http://schemas.openxmlformats.org/drawingml/2006/main" xmlns:r="http://schemas.openxmlformats.org/officeDocument/2006/relationships" xmlns:p="http://schemas.openxmlformats.org/presentationml/2006/main">
  <p:tag name="NUM" val="37"/>
</p:tagLst>
</file>

<file path=ppt/tags/tag51.xml><?xml version="1.0" encoding="utf-8"?>
<p:tagLst xmlns:a="http://schemas.openxmlformats.org/drawingml/2006/main" xmlns:r="http://schemas.openxmlformats.org/officeDocument/2006/relationships" xmlns:p="http://schemas.openxmlformats.org/presentationml/2006/main">
  <p:tag name="NUM" val="38"/>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4"/>
</p:tagLst>
</file>

<file path=ppt/tags/tag56.xml><?xml version="1.0" encoding="utf-8"?>
<p:tagLst xmlns:a="http://schemas.openxmlformats.org/drawingml/2006/main" xmlns:r="http://schemas.openxmlformats.org/officeDocument/2006/relationships" xmlns:p="http://schemas.openxmlformats.org/presentationml/2006/main">
  <p:tag name="NUM" val="5"/>
</p:tagLst>
</file>

<file path=ppt/tags/tag57.xml><?xml version="1.0" encoding="utf-8"?>
<p:tagLst xmlns:a="http://schemas.openxmlformats.org/drawingml/2006/main" xmlns:r="http://schemas.openxmlformats.org/officeDocument/2006/relationships" xmlns:p="http://schemas.openxmlformats.org/presentationml/2006/main">
  <p:tag name="NUM" val="6"/>
</p:tagLst>
</file>

<file path=ppt/tags/tag58.xml><?xml version="1.0" encoding="utf-8"?>
<p:tagLst xmlns:a="http://schemas.openxmlformats.org/drawingml/2006/main" xmlns:r="http://schemas.openxmlformats.org/officeDocument/2006/relationships" xmlns:p="http://schemas.openxmlformats.org/presentationml/2006/main">
  <p:tag name="NUM" val="7"/>
</p:tagLst>
</file>

<file path=ppt/tags/tag59.xml><?xml version="1.0" encoding="utf-8"?>
<p:tagLst xmlns:a="http://schemas.openxmlformats.org/drawingml/2006/main" xmlns:r="http://schemas.openxmlformats.org/officeDocument/2006/relationships" xmlns:p="http://schemas.openxmlformats.org/presentationml/2006/main">
  <p:tag name="NUM" val="8"/>
</p:tagLst>
</file>

<file path=ppt/tags/tag6.xml><?xml version="1.0" encoding="utf-8"?>
<p:tagLst xmlns:a="http://schemas.openxmlformats.org/drawingml/2006/main" xmlns:r="http://schemas.openxmlformats.org/officeDocument/2006/relationships" xmlns:p="http://schemas.openxmlformats.org/presentationml/2006/main">
  <p:tag name="NUM" val="5"/>
</p:tagLst>
</file>

<file path=ppt/tags/tag60.xml><?xml version="1.0" encoding="utf-8"?>
<p:tagLst xmlns:a="http://schemas.openxmlformats.org/drawingml/2006/main" xmlns:r="http://schemas.openxmlformats.org/officeDocument/2006/relationships" xmlns:p="http://schemas.openxmlformats.org/presentationml/2006/main">
  <p:tag name="NUM" val="9"/>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4"/>
</p:tagLst>
</file>

<file path=ppt/tags/tag65.xml><?xml version="1.0" encoding="utf-8"?>
<p:tagLst xmlns:a="http://schemas.openxmlformats.org/drawingml/2006/main" xmlns:r="http://schemas.openxmlformats.org/officeDocument/2006/relationships" xmlns:p="http://schemas.openxmlformats.org/presentationml/2006/main">
  <p:tag name="NUM" val="5"/>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2"/>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2"/>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2"/>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2"/>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2"/>
</p:tagLst>
</file>

<file path=ppt/tags/tag8.xml><?xml version="1.0" encoding="utf-8"?>
<p:tagLst xmlns:a="http://schemas.openxmlformats.org/drawingml/2006/main" xmlns:r="http://schemas.openxmlformats.org/officeDocument/2006/relationships" xmlns:p="http://schemas.openxmlformats.org/presentationml/2006/main">
  <p:tag name="NUM" val="2"/>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4"/>
</p:tagLst>
</file>

<file path=ppt/tags/tag82.xml><?xml version="1.0" encoding="utf-8"?>
<p:tagLst xmlns:a="http://schemas.openxmlformats.org/drawingml/2006/main" xmlns:r="http://schemas.openxmlformats.org/officeDocument/2006/relationships" xmlns:p="http://schemas.openxmlformats.org/presentationml/2006/main">
  <p:tag name="NUM" val="5"/>
</p:tagLst>
</file>

<file path=ppt/tags/tag83.xml><?xml version="1.0" encoding="utf-8"?>
<p:tagLst xmlns:a="http://schemas.openxmlformats.org/drawingml/2006/main" xmlns:r="http://schemas.openxmlformats.org/officeDocument/2006/relationships" xmlns:p="http://schemas.openxmlformats.org/presentationml/2006/main">
  <p:tag name="NUM" val="6"/>
</p:tagLst>
</file>

<file path=ppt/tags/tag84.xml><?xml version="1.0" encoding="utf-8"?>
<p:tagLst xmlns:a="http://schemas.openxmlformats.org/drawingml/2006/main" xmlns:r="http://schemas.openxmlformats.org/officeDocument/2006/relationships" xmlns:p="http://schemas.openxmlformats.org/presentationml/2006/main">
  <p:tag name="NUM" val="7"/>
</p:tagLst>
</file>

<file path=ppt/tags/tag85.xml><?xml version="1.0" encoding="utf-8"?>
<p:tagLst xmlns:a="http://schemas.openxmlformats.org/drawingml/2006/main" xmlns:r="http://schemas.openxmlformats.org/officeDocument/2006/relationships" xmlns:p="http://schemas.openxmlformats.org/presentationml/2006/main">
  <p:tag name="NUM" val="8"/>
</p:tagLst>
</file>

<file path=ppt/tags/tag86.xml><?xml version="1.0" encoding="utf-8"?>
<p:tagLst xmlns:a="http://schemas.openxmlformats.org/drawingml/2006/main" xmlns:r="http://schemas.openxmlformats.org/officeDocument/2006/relationships" xmlns:p="http://schemas.openxmlformats.org/presentationml/2006/main">
  <p:tag name="NUM" val="9"/>
</p:tagLst>
</file>

<file path=ppt/tags/tag87.xml><?xml version="1.0" encoding="utf-8"?>
<p:tagLst xmlns:a="http://schemas.openxmlformats.org/drawingml/2006/main" xmlns:r="http://schemas.openxmlformats.org/officeDocument/2006/relationships" xmlns:p="http://schemas.openxmlformats.org/presentationml/2006/main">
  <p:tag name="NUM" val="10"/>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2"/>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4"/>
</p:tagLst>
</file>

<file path=ppt/tags/tag92.xml><?xml version="1.0" encoding="utf-8"?>
<p:tagLst xmlns:a="http://schemas.openxmlformats.org/drawingml/2006/main" xmlns:r="http://schemas.openxmlformats.org/officeDocument/2006/relationships" xmlns:p="http://schemas.openxmlformats.org/presentationml/2006/main">
  <p:tag name="NUM" val="5"/>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2"/>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9045</TotalTime>
  <Words>3738</Words>
  <Application>Microsoft Macintosh PowerPoint</Application>
  <PresentationFormat>Widescreen</PresentationFormat>
  <Paragraphs>360</Paragraphs>
  <Slides>57</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Calibri</vt:lpstr>
      <vt:lpstr>Dagny OT</vt:lpstr>
      <vt:lpstr>Gill Sans MT</vt:lpstr>
      <vt:lpstr>Helvetica Light</vt:lpstr>
      <vt:lpstr>Wingdings</vt:lpstr>
      <vt:lpstr>Wingdings 2</vt:lpstr>
      <vt:lpstr>Dividend</vt:lpstr>
      <vt:lpstr>Architecture de données et de l’information</vt:lpstr>
      <vt:lpstr>Objectifs d’apprentissage de la présente séance</vt:lpstr>
      <vt:lpstr>Du vieux ou du nouveau?</vt:lpstr>
      <vt:lpstr>QUELQUES ÉLÉMENTS DE CONTEXTE</vt:lpstr>
      <vt:lpstr>Le processus d’analyse (désordonné)</vt:lpstr>
      <vt:lpstr>Un pipeline de DONNÉES (automatisé) mis en œuvre</vt:lpstr>
      <vt:lpstr>Un pipeline de DONNÉES (automatisé) mis en œuvre</vt:lpstr>
      <vt:lpstr>Sources de données</vt:lpstr>
      <vt:lpstr>Discussion en groupe : quelques questions de données fondamentales</vt:lpstr>
      <vt:lpstr>De quoi s’agit-il?</vt:lpstr>
      <vt:lpstr>Motivations pour la collection</vt:lpstr>
      <vt:lpstr>Motivations pour la collection</vt:lpstr>
      <vt:lpstr>Différentes cultures de données, différents termes</vt:lpstr>
      <vt:lpstr>Quelques sources DE DONNÉES</vt:lpstr>
      <vt:lpstr>Entrez dans le monde de la science informatique! Et de l’informatique!</vt:lpstr>
      <vt:lpstr>Les données sont RÉELLES!</vt:lpstr>
      <vt:lpstr>DÉGRADATION des données</vt:lpstr>
      <vt:lpstr>Avant les données</vt:lpstr>
      <vt:lpstr>Concepts de base</vt:lpstr>
      <vt:lpstr>Liens au sein des systèmes</vt:lpstr>
      <vt:lpstr>Modèle conceptuel d’un système</vt:lpstr>
      <vt:lpstr>Langages formels de modélisation conceptuelle</vt:lpstr>
      <vt:lpstr>Mise en pratique</vt:lpstr>
      <vt:lpstr>Modélisation de données et de connaissances</vt:lpstr>
      <vt:lpstr>Modèles méthodologiques</vt:lpstr>
      <vt:lpstr>Un pipeline de DONNÉES (automatisé) mis en œuvre</vt:lpstr>
      <vt:lpstr>Accrochez-vous à CES CONCEPTS fondamentaux</vt:lpstr>
      <vt:lpstr>Qu’est-ce que la modélisation de données?</vt:lpstr>
      <vt:lpstr>Ontologie  – Modèle de connaissances</vt:lpstr>
      <vt:lpstr>Métadonnées pour fournir un contexte</vt:lpstr>
      <vt:lpstr>Données structurées par rapport aux données non structurées</vt:lpstr>
      <vt:lpstr>Qu’est-ce que la modélisation de données?</vt:lpstr>
      <vt:lpstr>Mémoires de valeurs clés et mémoires triples</vt:lpstr>
      <vt:lpstr>Exemples</vt:lpstr>
      <vt:lpstr>Régler les détails</vt:lpstr>
      <vt:lpstr>Bases de données graphiques</vt:lpstr>
      <vt:lpstr>Bases de données relationnelles</vt:lpstr>
      <vt:lpstr>Bases de données relationnelles</vt:lpstr>
      <vt:lpstr>Mise en pratique</vt:lpstr>
      <vt:lpstr>Avantages, inconvénients et cas d’utilisation de chacun</vt:lpstr>
      <vt:lpstr>Remarque sur les fichiers non hiérarchiques et les feuilles de calcul</vt:lpstr>
      <vt:lpstr>Remarque sur les fichiers non hiérarchiques et les feuilles de calcul</vt:lpstr>
      <vt:lpstr>Quelques outils et mots à la mode</vt:lpstr>
      <vt:lpstr>Mise en pratique</vt:lpstr>
      <vt:lpstr>Mise en œuvre de votre modèle</vt:lpstr>
      <vt:lpstr>Mise en œuvre de votre modèle</vt:lpstr>
      <vt:lpstr>Lien entre le programme et les données</vt:lpstr>
      <vt:lpstr>Rôle du logiciel de gestion des données</vt:lpstr>
      <vt:lpstr>Une donnée quoi???</vt:lpstr>
      <vt:lpstr>DANS CE COURS : SQLite À LA RESCOUSSE</vt:lpstr>
      <vt:lpstr>Du modèle de données À la mise en œuvre</vt:lpstr>
      <vt:lpstr>Gestion de la collection de données</vt:lpstr>
      <vt:lpstr>Suppléments</vt:lpstr>
      <vt:lpstr>Bases de données relationnelles – en PROFONDEUR</vt:lpstr>
      <vt:lpstr>Indication des sources et références </vt:lpstr>
      <vt:lpstr>SOURCES des images (I)</vt:lpstr>
      <vt:lpstr>SOURCES des images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Notions universelles de la science des données</dc:title>
  <dc:creator>pboily</dc:creator>
  <cp:lastModifiedBy>Patrick Boily</cp:lastModifiedBy>
  <cp:revision>605</cp:revision>
  <dcterms:created xsi:type="dcterms:W3CDTF">2018-12-12T19:39:04Z</dcterms:created>
  <dcterms:modified xsi:type="dcterms:W3CDTF">2020-02-18T17:18:16Z</dcterms:modified>
</cp:coreProperties>
</file>